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48" r:id="rId5"/>
  </p:sldMasterIdLst>
  <p:notesMasterIdLst>
    <p:notesMasterId r:id="rId15"/>
  </p:notesMasterIdLst>
  <p:sldIdLst>
    <p:sldId id="388" r:id="rId6"/>
    <p:sldId id="413" r:id="rId7"/>
    <p:sldId id="405" r:id="rId8"/>
    <p:sldId id="409" r:id="rId9"/>
    <p:sldId id="410" r:id="rId10"/>
    <p:sldId id="411" r:id="rId11"/>
    <p:sldId id="412" r:id="rId12"/>
    <p:sldId id="408" r:id="rId13"/>
    <p:sldId id="40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en" initials="C" lastIdx="24" clrIdx="0">
    <p:extLst>
      <p:ext uri="{19B8F6BF-5375-455C-9EA6-DF929625EA0E}">
        <p15:presenceInfo xmlns:p15="http://schemas.microsoft.com/office/powerpoint/2012/main" userId="S::crosso@nami.org::5b4aba86-73a8-4dbf-9721-e279f1cc97d6" providerId="AD"/>
      </p:ext>
    </p:extLst>
  </p:cmAuthor>
  <p:cmAuthor id="2" name="Luna Greenstein" initials="LG" lastIdx="10" clrIdx="1">
    <p:extLst>
      <p:ext uri="{19B8F6BF-5375-455C-9EA6-DF929625EA0E}">
        <p15:presenceInfo xmlns:p15="http://schemas.microsoft.com/office/powerpoint/2012/main" userId="S::lgreenstein@nami.org::edb9318b-7d4a-406d-9250-1b5907509f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C8"/>
    <a:srgbClr val="0191A7"/>
    <a:srgbClr val="000000"/>
    <a:srgbClr val="00499C"/>
    <a:srgbClr val="77BD42"/>
    <a:srgbClr val="00B8CE"/>
    <a:srgbClr val="028EA6"/>
    <a:srgbClr val="038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BF799-BF01-4209-BA44-4E4806C9F899}" v="85" dt="2024-07-09T03:34:12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7C8B0-373A-4656-83E1-84A00E109006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FF2E7-DD00-497E-B378-B758730926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2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FF2E7-DD00-497E-B378-B758730926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FF2E7-DD00-497E-B378-B758730926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4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FF2E7-DD00-497E-B378-B758730926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FF2E7-DD00-497E-B378-B758730926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0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FF2E7-DD00-497E-B378-B758730926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7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FF2E7-DD00-497E-B378-B758730926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3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76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53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0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53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20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8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5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3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8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0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5687" y="388375"/>
            <a:ext cx="2894330" cy="769490"/>
          </a:xfrm>
        </p:spPr>
        <p:txBody>
          <a:bodyPr lIns="0" tIns="0" rIns="0" bIns="0"/>
          <a:lstStyle>
            <a:lvl1pPr>
              <a:defRPr sz="5000" b="0" i="0">
                <a:solidFill>
                  <a:srgbClr val="0053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88" y="1998400"/>
            <a:ext cx="5424488" cy="307825"/>
          </a:xfrm>
        </p:spPr>
        <p:txBody>
          <a:bodyPr lIns="0" tIns="0" rIns="0" bIns="0"/>
          <a:lstStyle>
            <a:lvl1pPr>
              <a:defRPr sz="2000" b="0" i="0">
                <a:solidFill>
                  <a:srgbClr val="0053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73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5687" y="388375"/>
            <a:ext cx="2894330" cy="769490"/>
          </a:xfrm>
        </p:spPr>
        <p:txBody>
          <a:bodyPr lIns="0" tIns="0" rIns="0" bIns="0"/>
          <a:lstStyle>
            <a:lvl1pPr>
              <a:defRPr sz="5000" b="0" i="0">
                <a:solidFill>
                  <a:srgbClr val="0053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216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5687" y="388375"/>
            <a:ext cx="2894330" cy="769490"/>
          </a:xfrm>
        </p:spPr>
        <p:txBody>
          <a:bodyPr lIns="0" tIns="0" rIns="0" bIns="0"/>
          <a:lstStyle>
            <a:lvl1pPr>
              <a:defRPr sz="5000" b="0" i="0">
                <a:solidFill>
                  <a:srgbClr val="0053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32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9789" y="3020116"/>
            <a:ext cx="3923840" cy="21215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980230" cy="16952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11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9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8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5687" y="388375"/>
            <a:ext cx="289433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0">
                <a:solidFill>
                  <a:srgbClr val="00538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88" y="1998400"/>
            <a:ext cx="54244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53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6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4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11">
        <a:defRPr>
          <a:latin typeface="+mn-lt"/>
          <a:ea typeface="+mn-ea"/>
          <a:cs typeface="+mn-cs"/>
        </a:defRPr>
      </a:lvl2pPr>
      <a:lvl3pPr marL="457223">
        <a:defRPr>
          <a:latin typeface="+mn-lt"/>
          <a:ea typeface="+mn-ea"/>
          <a:cs typeface="+mn-cs"/>
        </a:defRPr>
      </a:lvl3pPr>
      <a:lvl4pPr marL="685835">
        <a:defRPr>
          <a:latin typeface="+mn-lt"/>
          <a:ea typeface="+mn-ea"/>
          <a:cs typeface="+mn-cs"/>
        </a:defRPr>
      </a:lvl4pPr>
      <a:lvl5pPr marL="914446">
        <a:defRPr>
          <a:latin typeface="+mn-lt"/>
          <a:ea typeface="+mn-ea"/>
          <a:cs typeface="+mn-cs"/>
        </a:defRPr>
      </a:lvl5pPr>
      <a:lvl6pPr marL="1143057">
        <a:defRPr>
          <a:latin typeface="+mn-lt"/>
          <a:ea typeface="+mn-ea"/>
          <a:cs typeface="+mn-cs"/>
        </a:defRPr>
      </a:lvl6pPr>
      <a:lvl7pPr marL="1371668">
        <a:defRPr>
          <a:latin typeface="+mn-lt"/>
          <a:ea typeface="+mn-ea"/>
          <a:cs typeface="+mn-cs"/>
        </a:defRPr>
      </a:lvl7pPr>
      <a:lvl8pPr marL="1600280">
        <a:defRPr>
          <a:latin typeface="+mn-lt"/>
          <a:ea typeface="+mn-ea"/>
          <a:cs typeface="+mn-cs"/>
        </a:defRPr>
      </a:lvl8pPr>
      <a:lvl9pPr marL="182889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11">
        <a:defRPr>
          <a:latin typeface="+mn-lt"/>
          <a:ea typeface="+mn-ea"/>
          <a:cs typeface="+mn-cs"/>
        </a:defRPr>
      </a:lvl2pPr>
      <a:lvl3pPr marL="457223">
        <a:defRPr>
          <a:latin typeface="+mn-lt"/>
          <a:ea typeface="+mn-ea"/>
          <a:cs typeface="+mn-cs"/>
        </a:defRPr>
      </a:lvl3pPr>
      <a:lvl4pPr marL="685835">
        <a:defRPr>
          <a:latin typeface="+mn-lt"/>
          <a:ea typeface="+mn-ea"/>
          <a:cs typeface="+mn-cs"/>
        </a:defRPr>
      </a:lvl4pPr>
      <a:lvl5pPr marL="914446">
        <a:defRPr>
          <a:latin typeface="+mn-lt"/>
          <a:ea typeface="+mn-ea"/>
          <a:cs typeface="+mn-cs"/>
        </a:defRPr>
      </a:lvl5pPr>
      <a:lvl6pPr marL="1143057">
        <a:defRPr>
          <a:latin typeface="+mn-lt"/>
          <a:ea typeface="+mn-ea"/>
          <a:cs typeface="+mn-cs"/>
        </a:defRPr>
      </a:lvl6pPr>
      <a:lvl7pPr marL="1371668">
        <a:defRPr>
          <a:latin typeface="+mn-lt"/>
          <a:ea typeface="+mn-ea"/>
          <a:cs typeface="+mn-cs"/>
        </a:defRPr>
      </a:lvl7pPr>
      <a:lvl8pPr marL="1600280">
        <a:defRPr>
          <a:latin typeface="+mn-lt"/>
          <a:ea typeface="+mn-ea"/>
          <a:cs typeface="+mn-cs"/>
        </a:defRPr>
      </a:lvl8pPr>
      <a:lvl9pPr marL="182889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B113-B34D-4058-A9A6-59BD0C60C6B8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85629-9608-4A2B-AE9F-703E91573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4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416" y="4482827"/>
            <a:ext cx="2166052" cy="60748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5B4D77E-5BB9-03E6-9A2D-BD58FCC3E1D0}"/>
              </a:ext>
            </a:extLst>
          </p:cNvPr>
          <p:cNvSpPr/>
          <p:nvPr/>
        </p:nvSpPr>
        <p:spPr>
          <a:xfrm>
            <a:off x="0" y="4324351"/>
            <a:ext cx="5486400" cy="819149"/>
          </a:xfrm>
          <a:prstGeom prst="rtTriangle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 defTabSz="457223"/>
            <a:endParaRPr lang="en-US" sz="1200" b="1" i="1" kern="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391851B-4100-119A-3308-5563F819F8C1}"/>
              </a:ext>
            </a:extLst>
          </p:cNvPr>
          <p:cNvSpPr/>
          <p:nvPr/>
        </p:nvSpPr>
        <p:spPr>
          <a:xfrm rot="10800000">
            <a:off x="3657600" y="1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BC71BD7F-43E3-3D5B-7B4B-A07F7FFD52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33C0C8E-35F5-9165-C8E7-2AD213C75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15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45D4321B-7D1B-6219-A767-C0B9B98F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696117" cy="10110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7E5676-6EE9-8C58-8C92-B16A50AE6A9A}"/>
              </a:ext>
            </a:extLst>
          </p:cNvPr>
          <p:cNvSpPr txBox="1"/>
          <p:nvPr/>
        </p:nvSpPr>
        <p:spPr>
          <a:xfrm>
            <a:off x="-1" y="895109"/>
            <a:ext cx="9144000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WELCOME!</a:t>
            </a:r>
            <a:br>
              <a:rPr lang="en-US" sz="36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</a:br>
            <a:br>
              <a:rPr lang="en-US" sz="20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</a:br>
            <a:r>
              <a:rPr lang="en-US" sz="20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Patient Advocacy Leaders United for Veterans’ Health &amp; Rare Diseases Hill Briefing </a:t>
            </a:r>
            <a:endParaRPr lang="en-US" sz="2000" b="1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endParaRPr lang="en-US" sz="2000" b="1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Improving Care for Veterans with Rare Diseases: </a:t>
            </a:r>
            <a:br>
              <a:rPr lang="en-US" sz="20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</a:br>
            <a:r>
              <a:rPr lang="en-US" sz="20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Establishing a National Commission</a:t>
            </a:r>
            <a:endParaRPr lang="en-US" sz="2000" b="1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July 10, 2024</a:t>
            </a:r>
            <a:br>
              <a:rPr lang="en-US" sz="18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</a:br>
            <a:r>
              <a:rPr lang="en-US" sz="18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9:00 am – 10:00 am </a:t>
            </a:r>
            <a:endParaRPr lang="en-US" sz="2000" b="1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endParaRPr lang="en-US" sz="2000" b="1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U.S. Capitol Visitor Center</a:t>
            </a:r>
            <a:br>
              <a:rPr lang="en-US" sz="16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</a:br>
            <a:r>
              <a:rPr lang="en-US" sz="1600" b="1" i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North Congressional Meeting Room (CVC 268)</a:t>
            </a:r>
            <a:endParaRPr lang="en-US" sz="1600" b="1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3221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7FE1DE-FECA-E831-FA3A-ECB631630ED4}"/>
              </a:ext>
            </a:extLst>
          </p:cNvPr>
          <p:cNvSpPr/>
          <p:nvPr/>
        </p:nvSpPr>
        <p:spPr>
          <a:xfrm>
            <a:off x="-9525" y="4324351"/>
            <a:ext cx="5486400" cy="819149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3B2B38B-D63B-5E7C-33B8-ECF442E09C78}"/>
              </a:ext>
            </a:extLst>
          </p:cNvPr>
          <p:cNvSpPr/>
          <p:nvPr/>
        </p:nvSpPr>
        <p:spPr>
          <a:xfrm rot="10800000">
            <a:off x="3657600" y="-21199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2CDD4B1-BEEC-A3BC-DE10-CFCE2C848DB9}"/>
              </a:ext>
            </a:extLst>
          </p:cNvPr>
          <p:cNvSpPr txBox="1">
            <a:spLocks/>
          </p:cNvSpPr>
          <p:nvPr/>
        </p:nvSpPr>
        <p:spPr>
          <a:xfrm>
            <a:off x="155771" y="459481"/>
            <a:ext cx="7560686" cy="87075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5000" b="0" i="0">
                <a:solidFill>
                  <a:srgbClr val="005385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6350">
              <a:spcBef>
                <a:spcPts val="70"/>
              </a:spcBef>
            </a:pPr>
            <a:r>
              <a:rPr lang="en-US" sz="2800" b="1" kern="0" spc="30" dirty="0"/>
              <a:t>CPALs &amp; PALs United for Veterans’ Health &amp; Rare Disease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5BB59-3B06-3358-A4D9-6375A9B4ED1A}"/>
              </a:ext>
            </a:extLst>
          </p:cNvPr>
          <p:cNvSpPr txBox="1"/>
          <p:nvPr/>
        </p:nvSpPr>
        <p:spPr>
          <a:xfrm>
            <a:off x="2743200" y="2610294"/>
            <a:ext cx="4306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Improving Care for Veterans </a:t>
            </a:r>
            <a:br>
              <a:rPr lang="en-US" sz="2000" b="1" i="1" dirty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i="1" dirty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 Rare Diseases: </a:t>
            </a:r>
            <a:br>
              <a:rPr lang="en-US" sz="2000" b="1" i="1" dirty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i="1" dirty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Blueprint for Action</a:t>
            </a:r>
          </a:p>
        </p:txBody>
      </p:sp>
      <p:sp>
        <p:nvSpPr>
          <p:cNvPr id="2" name="AutoShape 2" descr="Edward V. Hickey III">
            <a:extLst>
              <a:ext uri="{FF2B5EF4-FFF2-40B4-BE49-F238E27FC236}">
                <a16:creationId xmlns:a16="http://schemas.microsoft.com/office/drawing/2014/main" id="{8A1A1ED4-6595-F460-D6C5-201D2EA23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4449" y="884199"/>
            <a:ext cx="1839951" cy="18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2178149-1D69-0DCE-2866-CEF3C49583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416" y="4482827"/>
            <a:ext cx="2166052" cy="607486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4BD85CC-C1CB-952D-F149-AACF3EA7B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231" y="2249516"/>
            <a:ext cx="1582421" cy="2051346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B3BACB8-4247-E6D6-3CED-C029477D2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61" y="2236596"/>
            <a:ext cx="1582421" cy="2051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02565B-CC16-6911-A903-3A3FAD46140F}"/>
              </a:ext>
            </a:extLst>
          </p:cNvPr>
          <p:cNvSpPr txBox="1"/>
          <p:nvPr/>
        </p:nvSpPr>
        <p:spPr>
          <a:xfrm>
            <a:off x="0" y="1698948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Center for Patient Advocacy Leaders</a:t>
            </a:r>
            <a:endParaRPr lang="en-US" sz="2000" i="1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D69BF-5887-A129-49B7-50AB8F76E1BD}"/>
              </a:ext>
            </a:extLst>
          </p:cNvPr>
          <p:cNvSpPr txBox="1"/>
          <p:nvPr/>
        </p:nvSpPr>
        <p:spPr>
          <a:xfrm rot="552830">
            <a:off x="5159096" y="1499566"/>
            <a:ext cx="2830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#CPALsAdvocates</a:t>
            </a:r>
            <a:endParaRPr lang="en-US" sz="20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F7FD8A-0822-D3EA-882C-FDED2542039A}"/>
              </a:ext>
            </a:extLst>
          </p:cNvPr>
          <p:cNvSpPr txBox="1"/>
          <p:nvPr/>
        </p:nvSpPr>
        <p:spPr>
          <a:xfrm rot="20919910">
            <a:off x="2979762" y="3975340"/>
            <a:ext cx="1722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#veterans</a:t>
            </a:r>
            <a:endParaRPr lang="en-US" sz="20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20304-4F73-862C-DD81-5464F77295CE}"/>
              </a:ext>
            </a:extLst>
          </p:cNvPr>
          <p:cNvSpPr txBox="1"/>
          <p:nvPr/>
        </p:nvSpPr>
        <p:spPr>
          <a:xfrm rot="544831">
            <a:off x="4787130" y="4012509"/>
            <a:ext cx="2246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#rarediseases</a:t>
            </a:r>
            <a:endParaRPr lang="en-US" sz="2000" i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4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7FE1DE-FECA-E831-FA3A-ECB631630ED4}"/>
              </a:ext>
            </a:extLst>
          </p:cNvPr>
          <p:cNvSpPr/>
          <p:nvPr/>
        </p:nvSpPr>
        <p:spPr>
          <a:xfrm>
            <a:off x="-9525" y="4324351"/>
            <a:ext cx="5486400" cy="819149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3B2B38B-D63B-5E7C-33B8-ECF442E09C78}"/>
              </a:ext>
            </a:extLst>
          </p:cNvPr>
          <p:cNvSpPr/>
          <p:nvPr/>
        </p:nvSpPr>
        <p:spPr>
          <a:xfrm rot="10800000">
            <a:off x="3657600" y="-21199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2CDD4B1-BEEC-A3BC-DE10-CFCE2C848DB9}"/>
              </a:ext>
            </a:extLst>
          </p:cNvPr>
          <p:cNvSpPr txBox="1">
            <a:spLocks/>
          </p:cNvSpPr>
          <p:nvPr/>
        </p:nvSpPr>
        <p:spPr>
          <a:xfrm>
            <a:off x="303028" y="331797"/>
            <a:ext cx="7560686" cy="47064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5000" b="0" i="0">
                <a:solidFill>
                  <a:srgbClr val="005385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6350">
              <a:spcBef>
                <a:spcPts val="70"/>
              </a:spcBef>
            </a:pPr>
            <a:r>
              <a:rPr lang="en-US" sz="3000" b="1" kern="0" spc="30" dirty="0"/>
              <a:t>Welcoming Remarks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5BB59-3B06-3358-A4D9-6375A9B4ED1A}"/>
              </a:ext>
            </a:extLst>
          </p:cNvPr>
          <p:cNvSpPr txBox="1"/>
          <p:nvPr/>
        </p:nvSpPr>
        <p:spPr>
          <a:xfrm>
            <a:off x="2985981" y="1563595"/>
            <a:ext cx="5984487" cy="2321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Edward V. Hickey III – Moderator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President, American Association of Kidney Patients (AAKP)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Chair, AAKP Veterans Health Initiative, U.S.M.C. </a:t>
            </a:r>
            <a:endParaRPr lang="en-US" sz="20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AutoShape 2" descr="Edward V. Hickey III">
            <a:extLst>
              <a:ext uri="{FF2B5EF4-FFF2-40B4-BE49-F238E27FC236}">
                <a16:creationId xmlns:a16="http://schemas.microsoft.com/office/drawing/2014/main" id="{8A1A1ED4-6595-F460-D6C5-201D2EA23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4449" y="884199"/>
            <a:ext cx="1839951" cy="18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Image result for ed hickey aakp images">
            <a:extLst>
              <a:ext uri="{FF2B5EF4-FFF2-40B4-BE49-F238E27FC236}">
                <a16:creationId xmlns:a16="http://schemas.microsoft.com/office/drawing/2014/main" id="{F106BB1E-3DD8-B7FB-0A6A-5CBAF8B6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0" y="1340639"/>
            <a:ext cx="2645775" cy="27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5">
            <a:extLst>
              <a:ext uri="{FF2B5EF4-FFF2-40B4-BE49-F238E27FC236}">
                <a16:creationId xmlns:a16="http://schemas.microsoft.com/office/drawing/2014/main" id="{82178149-1D69-0DCE-2866-CEF3C495830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4416" y="4482827"/>
            <a:ext cx="2166052" cy="6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7FE1DE-FECA-E831-FA3A-ECB631630ED4}"/>
              </a:ext>
            </a:extLst>
          </p:cNvPr>
          <p:cNvSpPr/>
          <p:nvPr/>
        </p:nvSpPr>
        <p:spPr>
          <a:xfrm>
            <a:off x="-9525" y="4324351"/>
            <a:ext cx="5486400" cy="819149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3B2B38B-D63B-5E7C-33B8-ECF442E09C78}"/>
              </a:ext>
            </a:extLst>
          </p:cNvPr>
          <p:cNvSpPr/>
          <p:nvPr/>
        </p:nvSpPr>
        <p:spPr>
          <a:xfrm rot="10800000">
            <a:off x="3657600" y="-21199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2CDD4B1-BEEC-A3BC-DE10-CFCE2C848DB9}"/>
              </a:ext>
            </a:extLst>
          </p:cNvPr>
          <p:cNvSpPr txBox="1">
            <a:spLocks/>
          </p:cNvSpPr>
          <p:nvPr/>
        </p:nvSpPr>
        <p:spPr>
          <a:xfrm>
            <a:off x="303028" y="331797"/>
            <a:ext cx="7560686" cy="47064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5000" b="0" i="0">
                <a:solidFill>
                  <a:srgbClr val="005385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6350">
              <a:spcBef>
                <a:spcPts val="70"/>
              </a:spcBef>
            </a:pPr>
            <a:r>
              <a:rPr lang="en-US" sz="3000" b="1" kern="0" spc="30" dirty="0"/>
              <a:t>Sponsor Opening Remarks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5BB59-3B06-3358-A4D9-6375A9B4ED1A}"/>
              </a:ext>
            </a:extLst>
          </p:cNvPr>
          <p:cNvSpPr txBox="1"/>
          <p:nvPr/>
        </p:nvSpPr>
        <p:spPr>
          <a:xfrm>
            <a:off x="2985981" y="1563595"/>
            <a:ext cx="5984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Rep. Mariannette Miller-Meeks, M.D., LTC US Army, Ret. (IA-01)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Chairwoman, Subcommittee on Health, House Committee on Veterans' Affairs</a:t>
            </a:r>
            <a:b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Member, Rare Disease Caucus</a:t>
            </a:r>
          </a:p>
        </p:txBody>
      </p:sp>
      <p:sp>
        <p:nvSpPr>
          <p:cNvPr id="2" name="AutoShape 2" descr="Edward V. Hickey III">
            <a:extLst>
              <a:ext uri="{FF2B5EF4-FFF2-40B4-BE49-F238E27FC236}">
                <a16:creationId xmlns:a16="http://schemas.microsoft.com/office/drawing/2014/main" id="{8A1A1ED4-6595-F460-D6C5-201D2EA23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4449" y="884199"/>
            <a:ext cx="1839951" cy="18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2178149-1D69-0DCE-2866-CEF3C49583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416" y="4482827"/>
            <a:ext cx="2166052" cy="607486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EEBA01B-1E51-6186-180B-B26A324F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8" y="1196873"/>
            <a:ext cx="2443642" cy="30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3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7FE1DE-FECA-E831-FA3A-ECB631630ED4}"/>
              </a:ext>
            </a:extLst>
          </p:cNvPr>
          <p:cNvSpPr/>
          <p:nvPr/>
        </p:nvSpPr>
        <p:spPr>
          <a:xfrm>
            <a:off x="-9525" y="4324351"/>
            <a:ext cx="5486400" cy="819149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3B2B38B-D63B-5E7C-33B8-ECF442E09C78}"/>
              </a:ext>
            </a:extLst>
          </p:cNvPr>
          <p:cNvSpPr/>
          <p:nvPr/>
        </p:nvSpPr>
        <p:spPr>
          <a:xfrm rot="10800000">
            <a:off x="3657600" y="-21199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2CDD4B1-BEEC-A3BC-DE10-CFCE2C848DB9}"/>
              </a:ext>
            </a:extLst>
          </p:cNvPr>
          <p:cNvSpPr txBox="1">
            <a:spLocks/>
          </p:cNvSpPr>
          <p:nvPr/>
        </p:nvSpPr>
        <p:spPr>
          <a:xfrm>
            <a:off x="303028" y="331797"/>
            <a:ext cx="7560686" cy="93230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5000" b="0" i="0">
                <a:solidFill>
                  <a:srgbClr val="005385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6350">
              <a:spcBef>
                <a:spcPts val="70"/>
              </a:spcBef>
            </a:pPr>
            <a:r>
              <a:rPr lang="en-US" sz="3000" b="1" kern="0" spc="30" dirty="0"/>
              <a:t>Rare Disease Community Perspective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5BB59-3B06-3358-A4D9-6375A9B4ED1A}"/>
              </a:ext>
            </a:extLst>
          </p:cNvPr>
          <p:cNvSpPr txBox="1"/>
          <p:nvPr/>
        </p:nvSpPr>
        <p:spPr>
          <a:xfrm>
            <a:off x="88600" y="2062430"/>
            <a:ext cx="59844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Jamie Sullivan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Vice President of Policy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EveryLife Foundation for Rare Diseases</a:t>
            </a:r>
          </a:p>
        </p:txBody>
      </p:sp>
      <p:sp>
        <p:nvSpPr>
          <p:cNvPr id="2" name="AutoShape 2" descr="Edward V. Hickey III">
            <a:extLst>
              <a:ext uri="{FF2B5EF4-FFF2-40B4-BE49-F238E27FC236}">
                <a16:creationId xmlns:a16="http://schemas.microsoft.com/office/drawing/2014/main" id="{8A1A1ED4-6595-F460-D6C5-201D2EA23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4449" y="884199"/>
            <a:ext cx="1839951" cy="18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2178149-1D69-0DCE-2866-CEF3C49583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416" y="4482827"/>
            <a:ext cx="2166052" cy="607486"/>
          </a:xfrm>
          <a:prstGeom prst="rect">
            <a:avLst/>
          </a:prstGeom>
        </p:spPr>
      </p:pic>
      <p:pic>
        <p:nvPicPr>
          <p:cNvPr id="3076" name="Picture 4" descr="Jamie Sullivan - Senior Director Of Public Policy - EveryLife ...">
            <a:extLst>
              <a:ext uri="{FF2B5EF4-FFF2-40B4-BE49-F238E27FC236}">
                <a16:creationId xmlns:a16="http://schemas.microsoft.com/office/drawing/2014/main" id="{FF306977-A85F-E76A-B09D-AEF7327D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44" y="1280603"/>
            <a:ext cx="2887092" cy="28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0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7FE1DE-FECA-E831-FA3A-ECB631630ED4}"/>
              </a:ext>
            </a:extLst>
          </p:cNvPr>
          <p:cNvSpPr/>
          <p:nvPr/>
        </p:nvSpPr>
        <p:spPr>
          <a:xfrm>
            <a:off x="-9525" y="4324351"/>
            <a:ext cx="5486400" cy="819149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3B2B38B-D63B-5E7C-33B8-ECF442E09C78}"/>
              </a:ext>
            </a:extLst>
          </p:cNvPr>
          <p:cNvSpPr/>
          <p:nvPr/>
        </p:nvSpPr>
        <p:spPr>
          <a:xfrm rot="10800000">
            <a:off x="3657600" y="-21199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2CDD4B1-BEEC-A3BC-DE10-CFCE2C848DB9}"/>
              </a:ext>
            </a:extLst>
          </p:cNvPr>
          <p:cNvSpPr txBox="1">
            <a:spLocks/>
          </p:cNvSpPr>
          <p:nvPr/>
        </p:nvSpPr>
        <p:spPr>
          <a:xfrm>
            <a:off x="303028" y="331797"/>
            <a:ext cx="7560686" cy="93230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5000" b="0" i="0">
                <a:solidFill>
                  <a:srgbClr val="005385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6350">
              <a:spcBef>
                <a:spcPts val="70"/>
              </a:spcBef>
            </a:pPr>
            <a:r>
              <a:rPr lang="en-US" sz="3000" b="1" kern="0" spc="30" dirty="0"/>
              <a:t>Veterans Community </a:t>
            </a:r>
            <a:br>
              <a:rPr lang="en-US" sz="3000" b="1" kern="0" spc="30" dirty="0"/>
            </a:br>
            <a:r>
              <a:rPr lang="en-US" sz="3000" b="1" kern="0" spc="30" dirty="0"/>
              <a:t>Perspective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5BB59-3B06-3358-A4D9-6375A9B4ED1A}"/>
              </a:ext>
            </a:extLst>
          </p:cNvPr>
          <p:cNvSpPr txBox="1"/>
          <p:nvPr/>
        </p:nvSpPr>
        <p:spPr>
          <a:xfrm>
            <a:off x="118337" y="1907590"/>
            <a:ext cx="59844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Naomi Mathis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Assistant National Legislative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Disabled American Veterans (DAV),</a:t>
            </a:r>
            <a:b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USAF, Ret. </a:t>
            </a:r>
          </a:p>
        </p:txBody>
      </p:sp>
      <p:sp>
        <p:nvSpPr>
          <p:cNvPr id="2" name="AutoShape 2" descr="Edward V. Hickey III">
            <a:extLst>
              <a:ext uri="{FF2B5EF4-FFF2-40B4-BE49-F238E27FC236}">
                <a16:creationId xmlns:a16="http://schemas.microsoft.com/office/drawing/2014/main" id="{8A1A1ED4-6595-F460-D6C5-201D2EA23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4449" y="884199"/>
            <a:ext cx="1839951" cy="18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2178149-1D69-0DCE-2866-CEF3C49583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416" y="4482827"/>
            <a:ext cx="2166052" cy="607486"/>
          </a:xfrm>
          <a:prstGeom prst="rect">
            <a:avLst/>
          </a:prstGeom>
        </p:spPr>
      </p:pic>
      <p:pic>
        <p:nvPicPr>
          <p:cNvPr id="4098" name="Picture 2" descr="Naomi Mathis - Assistant National Legislative Director - DAV (Disabled ...">
            <a:extLst>
              <a:ext uri="{FF2B5EF4-FFF2-40B4-BE49-F238E27FC236}">
                <a16:creationId xmlns:a16="http://schemas.microsoft.com/office/drawing/2014/main" id="{73007412-E2B4-4E45-C175-2B94BAAF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35" y="1287647"/>
            <a:ext cx="2871101" cy="28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0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7FE1DE-FECA-E831-FA3A-ECB631630ED4}"/>
              </a:ext>
            </a:extLst>
          </p:cNvPr>
          <p:cNvSpPr/>
          <p:nvPr/>
        </p:nvSpPr>
        <p:spPr>
          <a:xfrm>
            <a:off x="-9525" y="4324351"/>
            <a:ext cx="5486400" cy="819149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3B2B38B-D63B-5E7C-33B8-ECF442E09C78}"/>
              </a:ext>
            </a:extLst>
          </p:cNvPr>
          <p:cNvSpPr/>
          <p:nvPr/>
        </p:nvSpPr>
        <p:spPr>
          <a:xfrm rot="10800000">
            <a:off x="3657600" y="-21199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2CDD4B1-BEEC-A3BC-DE10-CFCE2C848DB9}"/>
              </a:ext>
            </a:extLst>
          </p:cNvPr>
          <p:cNvSpPr txBox="1">
            <a:spLocks/>
          </p:cNvSpPr>
          <p:nvPr/>
        </p:nvSpPr>
        <p:spPr>
          <a:xfrm>
            <a:off x="303028" y="331797"/>
            <a:ext cx="7560686" cy="47064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5000" b="0" i="0">
                <a:solidFill>
                  <a:srgbClr val="005385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6350">
              <a:spcBef>
                <a:spcPts val="70"/>
              </a:spcBef>
            </a:pPr>
            <a:r>
              <a:rPr lang="en-US" sz="3000" b="1" kern="0" spc="30" dirty="0"/>
              <a:t>A Patient’s Perspective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5BB59-3B06-3358-A4D9-6375A9B4ED1A}"/>
              </a:ext>
            </a:extLst>
          </p:cNvPr>
          <p:cNvSpPr txBox="1"/>
          <p:nvPr/>
        </p:nvSpPr>
        <p:spPr>
          <a:xfrm>
            <a:off x="2985981" y="1563595"/>
            <a:ext cx="59844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Paul Tordella</a:t>
            </a:r>
          </a:p>
          <a:p>
            <a:endParaRPr lang="en-US" sz="2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Corporal U.S.M.C. 1967-1969 </a:t>
            </a:r>
          </a:p>
          <a:p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Vietnam 1968-1969</a:t>
            </a:r>
          </a:p>
          <a:p>
            <a:endParaRPr lang="en-US" sz="20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Retired Small Business Owner</a:t>
            </a:r>
          </a:p>
        </p:txBody>
      </p:sp>
      <p:sp>
        <p:nvSpPr>
          <p:cNvPr id="2" name="AutoShape 2" descr="Edward V. Hickey III">
            <a:extLst>
              <a:ext uri="{FF2B5EF4-FFF2-40B4-BE49-F238E27FC236}">
                <a16:creationId xmlns:a16="http://schemas.microsoft.com/office/drawing/2014/main" id="{8A1A1ED4-6595-F460-D6C5-201D2EA23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4449" y="884199"/>
            <a:ext cx="1839951" cy="18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82178149-1D69-0DCE-2866-CEF3C49583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416" y="4482827"/>
            <a:ext cx="2166052" cy="607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96DA9-B5C6-8731-B232-CD37B6881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0" y="1192809"/>
            <a:ext cx="2297012" cy="306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78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6718" y="4512700"/>
            <a:ext cx="2166052" cy="60748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5B4D77E-5BB9-03E6-9A2D-BD58FCC3E1D0}"/>
              </a:ext>
            </a:extLst>
          </p:cNvPr>
          <p:cNvSpPr/>
          <p:nvPr/>
        </p:nvSpPr>
        <p:spPr>
          <a:xfrm>
            <a:off x="0" y="4324351"/>
            <a:ext cx="5486400" cy="819149"/>
          </a:xfrm>
          <a:prstGeom prst="rtTriangle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391851B-4100-119A-3308-5563F819F8C1}"/>
              </a:ext>
            </a:extLst>
          </p:cNvPr>
          <p:cNvSpPr/>
          <p:nvPr/>
        </p:nvSpPr>
        <p:spPr>
          <a:xfrm rot="10800000">
            <a:off x="3657600" y="1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BC71BD7F-43E3-3D5B-7B4B-A07F7FFD52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33C0C8E-35F5-9165-C8E7-2AD213C75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15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45D4321B-7D1B-6219-A767-C0B9B98F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696117" cy="10110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7E5676-6EE9-8C58-8C92-B16A50AE6A9A}"/>
              </a:ext>
            </a:extLst>
          </p:cNvPr>
          <p:cNvSpPr txBox="1"/>
          <p:nvPr/>
        </p:nvSpPr>
        <p:spPr>
          <a:xfrm>
            <a:off x="-1" y="1911518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33D7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Q&amp;A</a:t>
            </a:r>
            <a:endParaRPr lang="en-US" sz="60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5570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63" y="121060"/>
            <a:ext cx="2166052" cy="698091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5B4D77E-5BB9-03E6-9A2D-BD58FCC3E1D0}"/>
              </a:ext>
            </a:extLst>
          </p:cNvPr>
          <p:cNvSpPr/>
          <p:nvPr/>
        </p:nvSpPr>
        <p:spPr>
          <a:xfrm>
            <a:off x="0" y="4324351"/>
            <a:ext cx="5486400" cy="819149"/>
          </a:xfrm>
          <a:prstGeom prst="rtTriangle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391851B-4100-119A-3308-5563F819F8C1}"/>
              </a:ext>
            </a:extLst>
          </p:cNvPr>
          <p:cNvSpPr/>
          <p:nvPr/>
        </p:nvSpPr>
        <p:spPr>
          <a:xfrm rot="10800000">
            <a:off x="3657600" y="1"/>
            <a:ext cx="5486400" cy="819149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 sz="9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27DEEC-1CD8-3A1C-8286-E311072E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72741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spc="30" dirty="0">
                <a:solidFill>
                  <a:srgbClr val="005385"/>
                </a:solidFill>
                <a:latin typeface="Verdana"/>
              </a:rPr>
              <a:t>THANK YOU!</a:t>
            </a:r>
          </a:p>
        </p:txBody>
      </p:sp>
      <p:sp>
        <p:nvSpPr>
          <p:cNvPr id="3" name="AutoShape 4" descr="logo">
            <a:extLst>
              <a:ext uri="{FF2B5EF4-FFF2-40B4-BE49-F238E27FC236}">
                <a16:creationId xmlns:a16="http://schemas.microsoft.com/office/drawing/2014/main" id="{9A96CCEE-21F5-2830-A365-5722FA7C13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 descr="A group of logos with text&#10;&#10;Description automatically generated">
            <a:extLst>
              <a:ext uri="{FF2B5EF4-FFF2-40B4-BE49-F238E27FC236}">
                <a16:creationId xmlns:a16="http://schemas.microsoft.com/office/drawing/2014/main" id="{87E6D504-2D1D-2096-DD42-7B615530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1" t="25555" r="3501" b="5805"/>
          <a:stretch/>
        </p:blipFill>
        <p:spPr>
          <a:xfrm>
            <a:off x="1707562" y="1349329"/>
            <a:ext cx="5424075" cy="3104851"/>
          </a:xfrm>
          <a:prstGeom prst="rect">
            <a:avLst/>
          </a:prstGeom>
        </p:spPr>
      </p:pic>
      <p:pic>
        <p:nvPicPr>
          <p:cNvPr id="13" name="Picture 12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280A3B9C-C106-065E-D890-268C02785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637" y="4304438"/>
            <a:ext cx="2237499" cy="8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660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15C9F57958040AA6A52DC1B5C247D" ma:contentTypeVersion="17" ma:contentTypeDescription="Create a new document." ma:contentTypeScope="" ma:versionID="8a29e80264b252ff815cf01bcff75fed">
  <xsd:schema xmlns:xsd="http://www.w3.org/2001/XMLSchema" xmlns:xs="http://www.w3.org/2001/XMLSchema" xmlns:p="http://schemas.microsoft.com/office/2006/metadata/properties" xmlns:ns2="6bea13f2-9d03-4015-b8c3-8f782350e538" xmlns:ns3="2b902145-67ca-4c46-8a48-4ecdb1304760" targetNamespace="http://schemas.microsoft.com/office/2006/metadata/properties" ma:root="true" ma:fieldsID="54182a984263081e8e57f443b10ee8da" ns2:_="" ns3:_="">
    <xsd:import namespace="6bea13f2-9d03-4015-b8c3-8f782350e538"/>
    <xsd:import namespace="2b902145-67ca-4c46-8a48-4ecdb1304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a13f2-9d03-4015-b8c3-8f782350e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938a677-8a55-4884-b0fd-7a2354bc7a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02145-67ca-4c46-8a48-4ecdb1304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2626cd-8556-4a93-99ed-3357e7e8f6d5}" ma:internalName="TaxCatchAll" ma:showField="CatchAllData" ma:web="2b902145-67ca-4c46-8a48-4ecdb13047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ea13f2-9d03-4015-b8c3-8f782350e538">
      <Terms xmlns="http://schemas.microsoft.com/office/infopath/2007/PartnerControls"/>
    </lcf76f155ced4ddcb4097134ff3c332f>
    <TaxCatchAll xmlns="2b902145-67ca-4c46-8a48-4ecdb1304760" xsi:nil="true"/>
  </documentManagement>
</p:properties>
</file>

<file path=customXml/itemProps1.xml><?xml version="1.0" encoding="utf-8"?>
<ds:datastoreItem xmlns:ds="http://schemas.openxmlformats.org/officeDocument/2006/customXml" ds:itemID="{FEA69883-6EA5-4AB9-9F9E-6541BB5A12C9}">
  <ds:schemaRefs>
    <ds:schemaRef ds:uri="2b902145-67ca-4c46-8a48-4ecdb1304760"/>
    <ds:schemaRef ds:uri="6bea13f2-9d03-4015-b8c3-8f782350e5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38D26A-FC23-4E82-B324-51F5287AF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53B79-22C8-4446-9E8D-54E07704E2A7}">
  <ds:schemaRefs>
    <ds:schemaRef ds:uri="2b902145-67ca-4c46-8a48-4ecdb1304760"/>
    <ds:schemaRef ds:uri="6bea13f2-9d03-4015-b8c3-8f782350e5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7935</TotalTime>
  <Words>236</Words>
  <Application>Microsoft Office PowerPoint</Application>
  <PresentationFormat>On-screen Show (16:9)</PresentationFormat>
  <Paragraphs>49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Anne Easter</cp:lastModifiedBy>
  <cp:revision>66</cp:revision>
  <dcterms:created xsi:type="dcterms:W3CDTF">2016-04-19T21:18:15Z</dcterms:created>
  <dcterms:modified xsi:type="dcterms:W3CDTF">2024-07-09T03:36:56Z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0x01010094415C9F57958040AA6A52DC1B5C247D</vt:lpwstr>
  </property>
  <property fmtid="{D5CDD505-2E9C-101B-9397-08002B2CF9AE}" pid="3" name="MediaServiceImageTags">
    <vt:lpwstr/>
  </property>
</Properties>
</file>