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4180" r:id="rId3"/>
    <p:sldId id="4179" r:id="rId4"/>
    <p:sldId id="4190" r:id="rId5"/>
    <p:sldId id="273" r:id="rId6"/>
    <p:sldId id="257" r:id="rId7"/>
    <p:sldId id="260" r:id="rId8"/>
    <p:sldId id="518" r:id="rId9"/>
    <p:sldId id="4340" r:id="rId10"/>
    <p:sldId id="4341" r:id="rId11"/>
    <p:sldId id="300" r:id="rId12"/>
    <p:sldId id="4178" r:id="rId13"/>
    <p:sldId id="266" r:id="rId14"/>
    <p:sldId id="269" r:id="rId15"/>
    <p:sldId id="4189" r:id="rId16"/>
    <p:sldId id="265" r:id="rId17"/>
    <p:sldId id="4185" r:id="rId18"/>
    <p:sldId id="4182" r:id="rId19"/>
    <p:sldId id="4184" r:id="rId20"/>
    <p:sldId id="4181" r:id="rId21"/>
    <p:sldId id="4186" r:id="rId22"/>
    <p:sldId id="4188" r:id="rId23"/>
    <p:sldId id="4187" r:id="rId24"/>
    <p:sldId id="41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08"/>
    <p:restoredTop sz="94328"/>
  </p:normalViewPr>
  <p:slideViewPr>
    <p:cSldViewPr snapToGrid="0">
      <p:cViewPr varScale="1">
        <p:scale>
          <a:sx n="78" d="100"/>
          <a:sy n="78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396B3-571C-4EBE-B0A0-6A5953880992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7B0E4-1794-41B5-BA88-C7BE864B37C5}">
      <dgm:prSet custT="1"/>
      <dgm:spPr/>
      <dgm:t>
        <a:bodyPr/>
        <a:lstStyle/>
        <a:p>
          <a:r>
            <a:rPr lang="en-US" sz="1800" b="1" dirty="0"/>
            <a:t>Biological</a:t>
          </a:r>
          <a:endParaRPr lang="en-US" sz="1800" dirty="0"/>
        </a:p>
      </dgm:t>
    </dgm:pt>
    <dgm:pt modelId="{1F2CFD1E-4C3F-4AAD-ADDB-7F829ADEB8E2}" type="parTrans" cxnId="{A9EFA889-C3A2-47FA-BD16-F5FEF78009BC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E0BBB68A-10BA-4C3F-9CF1-6F02160DF8E0}" type="sibTrans" cxnId="{A9EFA889-C3A2-47FA-BD16-F5FEF78009BC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4FF5D123-12E7-4FF9-9240-6B1AACF5BD75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Sleep/fatigue</a:t>
          </a:r>
          <a:endParaRPr lang="en-US" sz="1600" dirty="0">
            <a:solidFill>
              <a:schemeClr val="tx1"/>
            </a:solidFill>
          </a:endParaRPr>
        </a:p>
      </dgm:t>
    </dgm:pt>
    <dgm:pt modelId="{2C2D02B7-2A0B-427F-B28F-989751A2DA23}" type="parTrans" cxnId="{FCF9AC8A-4087-4945-A0CC-51C1D5520AFC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9A0FE7CB-C5CE-4E39-8FFD-D50106AE7405}" type="sibTrans" cxnId="{FCF9AC8A-4087-4945-A0CC-51C1D5520AFC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D3DB4A52-0541-4E2D-862B-53CFF01FF882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Inflammation</a:t>
          </a:r>
          <a:endParaRPr lang="en-US" sz="1600" dirty="0">
            <a:solidFill>
              <a:schemeClr val="tx1"/>
            </a:solidFill>
          </a:endParaRPr>
        </a:p>
      </dgm:t>
    </dgm:pt>
    <dgm:pt modelId="{A7D51E59-3826-4D7B-BBB0-C82F478ADD03}" type="parTrans" cxnId="{5FDC1867-74C4-4682-9D4D-01139EF60D1B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48BE5863-A2D4-40AB-84D2-8883D590D7A8}" type="sibTrans" cxnId="{5FDC1867-74C4-4682-9D4D-01139EF60D1B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8D1B5801-830F-41C1-9557-6C36B17CF4F2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Gender</a:t>
          </a:r>
          <a:endParaRPr lang="en-US" sz="1600" dirty="0">
            <a:solidFill>
              <a:schemeClr val="tx1"/>
            </a:solidFill>
          </a:endParaRPr>
        </a:p>
      </dgm:t>
    </dgm:pt>
    <dgm:pt modelId="{FC22BA01-D7C1-42EC-BE92-77FC62E1BF5E}" type="parTrans" cxnId="{6F167140-C143-46DF-975A-8FBECB72F339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125C4CB6-37D6-4460-9C6D-3987303ED826}" type="sibTrans" cxnId="{6F167140-C143-46DF-975A-8FBECB72F339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F27A8C71-4913-45AB-BAD5-D26CEBCEA566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Nutritional status</a:t>
          </a:r>
          <a:endParaRPr lang="en-US" sz="1600" dirty="0">
            <a:solidFill>
              <a:schemeClr val="tx1"/>
            </a:solidFill>
          </a:endParaRPr>
        </a:p>
      </dgm:t>
    </dgm:pt>
    <dgm:pt modelId="{B9D410B9-90F0-4CC9-896A-A498D218611F}" type="parTrans" cxnId="{6BF65D8A-6E95-438E-B9B6-F5203F40A26F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E2E792A3-3E27-41C2-9DAD-5B5D9FC68F5F}" type="sibTrans" cxnId="{6BF65D8A-6E95-438E-B9B6-F5203F40A26F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F341A38A-2A09-40F2-94B3-91F26FC592D1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Conditioning</a:t>
          </a:r>
          <a:endParaRPr lang="en-US" sz="1600" dirty="0">
            <a:solidFill>
              <a:schemeClr val="tx1"/>
            </a:solidFill>
          </a:endParaRPr>
        </a:p>
      </dgm:t>
    </dgm:pt>
    <dgm:pt modelId="{80C461D0-6856-461C-AD8D-8605B6B95C23}" type="parTrans" cxnId="{1B2F2B2D-D9EF-4B17-B6BA-010233070AD8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451E04D0-9414-4855-9B5B-0D45763B1F97}" type="sibTrans" cxnId="{1B2F2B2D-D9EF-4B17-B6BA-010233070AD8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D167076A-AA75-4799-A534-BB8C42AE8F98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Previous pain experience</a:t>
          </a:r>
          <a:endParaRPr lang="en-US" sz="1600" dirty="0">
            <a:solidFill>
              <a:schemeClr val="tx1"/>
            </a:solidFill>
          </a:endParaRPr>
        </a:p>
      </dgm:t>
    </dgm:pt>
    <dgm:pt modelId="{8913D55E-9048-4776-A3EC-1AB3C5A04A8D}" type="parTrans" cxnId="{CAF303DE-5BB8-4F12-BE58-093D89A17383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24D38755-463C-41A3-95FF-144E24125F82}" type="sibTrans" cxnId="{CAF303DE-5BB8-4F12-BE58-093D89A17383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F5A436ED-19FD-4FF3-A323-FB0225B01EC8}">
      <dgm:prSet custT="1"/>
      <dgm:spPr/>
      <dgm:t>
        <a:bodyPr/>
        <a:lstStyle/>
        <a:p>
          <a:r>
            <a:rPr lang="en-US" sz="1800" b="1" dirty="0"/>
            <a:t>Social</a:t>
          </a:r>
          <a:endParaRPr lang="en-US" sz="1600" dirty="0"/>
        </a:p>
      </dgm:t>
    </dgm:pt>
    <dgm:pt modelId="{5522DCEE-ED09-460B-A64A-EFE7E5C16749}" type="parTrans" cxnId="{43D70A3D-A00E-4029-835A-CA6F3D89BD41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E9402F01-DC78-4CA7-AD43-94C0C2C78854}" type="sibTrans" cxnId="{43D70A3D-A00E-4029-835A-CA6F3D89BD41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4C580596-6A51-43BC-81CA-F39AC99BCF1B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bg1"/>
              </a:solidFill>
            </a:rPr>
            <a:t>Work status</a:t>
          </a:r>
          <a:endParaRPr lang="en-US" sz="1600" dirty="0">
            <a:solidFill>
              <a:schemeClr val="bg1"/>
            </a:solidFill>
          </a:endParaRPr>
        </a:p>
      </dgm:t>
    </dgm:pt>
    <dgm:pt modelId="{36503289-7C78-43D4-BA19-98B5201085C2}" type="parTrans" cxnId="{4EC5FA7B-49E7-426B-AE59-5FC671DBFF51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C5107F1C-0C0E-4A2A-91E8-44FAF61A666F}" type="sibTrans" cxnId="{4EC5FA7B-49E7-426B-AE59-5FC671DBFF51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4EFEBF6C-2472-4718-B6E2-1092EDAFF383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bg1"/>
              </a:solidFill>
            </a:rPr>
            <a:t>Intimacy</a:t>
          </a:r>
          <a:endParaRPr lang="en-US" sz="1600" dirty="0">
            <a:solidFill>
              <a:schemeClr val="bg1"/>
            </a:solidFill>
          </a:endParaRPr>
        </a:p>
      </dgm:t>
    </dgm:pt>
    <dgm:pt modelId="{664D6522-612D-49BD-9A26-A7979F3A08FC}" type="parTrans" cxnId="{454E47C6-4FBD-4073-A6B2-B2C7FB60927B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F2A02216-03DF-4870-B7A7-FCE990F126D2}" type="sibTrans" cxnId="{454E47C6-4FBD-4073-A6B2-B2C7FB60927B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0EB2B53E-E3D7-48D0-A6C0-F98BA5362003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Relationships</a:t>
          </a:r>
          <a:endParaRPr lang="en-US" sz="1600" dirty="0">
            <a:solidFill>
              <a:schemeClr val="tx1"/>
            </a:solidFill>
          </a:endParaRPr>
        </a:p>
      </dgm:t>
    </dgm:pt>
    <dgm:pt modelId="{8E861784-0339-42BB-93FA-753F8955F102}" type="parTrans" cxnId="{1E68CA45-5611-4851-B375-15B211FB3C9E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4FEB91BA-CEB1-4794-B0AA-146060C3B50E}" type="sibTrans" cxnId="{1E68CA45-5611-4851-B375-15B211FB3C9E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354D9F35-9B93-4B82-AA38-52F6C31E15E3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Finances</a:t>
          </a:r>
          <a:endParaRPr lang="en-US" sz="1600" dirty="0">
            <a:solidFill>
              <a:schemeClr val="tx1"/>
            </a:solidFill>
          </a:endParaRPr>
        </a:p>
      </dgm:t>
    </dgm:pt>
    <dgm:pt modelId="{D49BC2A1-FD29-4AF5-A1D0-A9FE018488C7}" type="parTrans" cxnId="{0BCCEA84-18F7-4C7E-9EAD-47EFEBF912AC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36CFA6E4-C272-4404-930E-154558EF63ED}" type="sibTrans" cxnId="{0BCCEA84-18F7-4C7E-9EAD-47EFEBF912AC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0D6F3B55-4D26-41BE-A716-44F05B1B4639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Family</a:t>
          </a:r>
          <a:endParaRPr lang="en-US" sz="1600" dirty="0">
            <a:solidFill>
              <a:schemeClr val="tx1"/>
            </a:solidFill>
          </a:endParaRPr>
        </a:p>
      </dgm:t>
    </dgm:pt>
    <dgm:pt modelId="{E0CC5766-7CDF-42C3-839E-E1C01A6CA338}" type="parTrans" cxnId="{48C948AC-9B25-408B-AC01-F523CBB92545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AD87404F-E495-4B78-AAD9-33656FA8FE87}" type="sibTrans" cxnId="{48C948AC-9B25-408B-AC01-F523CBB92545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3C4A93BB-597C-46A7-99E0-F521812C6688}">
      <dgm:prSet custT="1"/>
      <dgm:spPr/>
      <dgm:t>
        <a:bodyPr/>
        <a:lstStyle/>
        <a:p>
          <a:r>
            <a:rPr lang="en-US" sz="1800" b="1" dirty="0"/>
            <a:t>Psychological</a:t>
          </a:r>
          <a:endParaRPr lang="en-US" sz="1600" dirty="0"/>
        </a:p>
      </dgm:t>
    </dgm:pt>
    <dgm:pt modelId="{063EA5CE-BC76-4933-AE82-1CE690D840E5}" type="parTrans" cxnId="{72EE8947-8AD7-4C08-AC81-9CAF85CB62DD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60B606B3-23F9-4253-A166-0698646270D3}" type="sibTrans" cxnId="{72EE8947-8AD7-4C08-AC81-9CAF85CB62DD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74BC629D-D472-4F49-96CD-41DEBA47F301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Resilience</a:t>
          </a:r>
          <a:endParaRPr lang="en-US" sz="1600" dirty="0">
            <a:solidFill>
              <a:schemeClr val="tx1"/>
            </a:solidFill>
          </a:endParaRPr>
        </a:p>
      </dgm:t>
    </dgm:pt>
    <dgm:pt modelId="{745852B4-934A-45A7-B993-D0557D2955C7}" type="parTrans" cxnId="{FDEA975A-B06B-4F20-A4C2-D69630D94E01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20146031-016F-48D2-8833-EEBAE7CC51EB}" type="sibTrans" cxnId="{FDEA975A-B06B-4F20-A4C2-D69630D94E01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7DA04955-3739-4396-90BD-5D9B95BA9498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Anxiety</a:t>
          </a:r>
          <a:endParaRPr lang="en-US" sz="1600" dirty="0">
            <a:solidFill>
              <a:schemeClr val="tx1"/>
            </a:solidFill>
          </a:endParaRPr>
        </a:p>
      </dgm:t>
    </dgm:pt>
    <dgm:pt modelId="{45B8B2AE-0404-475D-A5CF-216A08238239}" type="parTrans" cxnId="{EF000109-8D63-4CB8-8F6B-7A55E74A829C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FECF73D1-7869-4213-87EA-CC83ACC5C868}" type="sibTrans" cxnId="{EF000109-8D63-4CB8-8F6B-7A55E74A829C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273EC129-B6C4-416F-82C1-8BB2A304F65B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Childhood trauma</a:t>
          </a:r>
          <a:endParaRPr lang="en-US" sz="1600" dirty="0">
            <a:solidFill>
              <a:schemeClr val="tx1"/>
            </a:solidFill>
          </a:endParaRPr>
        </a:p>
      </dgm:t>
    </dgm:pt>
    <dgm:pt modelId="{7D42CB4C-D00A-43DA-A904-0C2D56B21C38}" type="parTrans" cxnId="{2AFA68ED-5405-44FE-92BF-438126F3BEB9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456B4AF4-9919-4AC2-B3BD-C049B504C819}" type="sibTrans" cxnId="{2AFA68ED-5405-44FE-92BF-438126F3BEB9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C571532D-28C6-434F-A197-845D03D7B7BE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Grief</a:t>
          </a:r>
          <a:endParaRPr lang="en-US" sz="1600" dirty="0">
            <a:solidFill>
              <a:schemeClr val="tx1"/>
            </a:solidFill>
          </a:endParaRPr>
        </a:p>
      </dgm:t>
    </dgm:pt>
    <dgm:pt modelId="{7FA4A418-4341-4A7E-A91C-26C370A1F733}" type="parTrans" cxnId="{EAD40984-FF73-4D17-BFBD-5C3907C95F5E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AD857CD8-E692-4B7A-92EA-60FC5C60B6C9}" type="sibTrans" cxnId="{EAD40984-FF73-4D17-BFBD-5C3907C95F5E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B68DCEA3-0B2E-4FD1-B9CC-5326F723B996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Depression</a:t>
          </a:r>
          <a:endParaRPr lang="en-US" sz="1600" dirty="0">
            <a:solidFill>
              <a:schemeClr val="tx1"/>
            </a:solidFill>
          </a:endParaRPr>
        </a:p>
      </dgm:t>
    </dgm:pt>
    <dgm:pt modelId="{9A66A04E-136D-459E-86B6-F47647428F58}" type="parTrans" cxnId="{4473D7B2-A0C6-4479-AA91-99A35261EAB1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622288F8-D645-4898-86AB-198DD6944186}" type="sibTrans" cxnId="{4473D7B2-A0C6-4479-AA91-99A35261EAB1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061DDEFD-D199-4631-9E18-AD3AEB3B18C9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Catastrophizing</a:t>
          </a:r>
          <a:endParaRPr lang="en-US" sz="1600" dirty="0">
            <a:solidFill>
              <a:schemeClr val="tx1"/>
            </a:solidFill>
          </a:endParaRPr>
        </a:p>
      </dgm:t>
    </dgm:pt>
    <dgm:pt modelId="{097E0130-5824-4EA8-8A8F-42B77CB29CFA}" type="parTrans" cxnId="{277C4E37-8E67-4C66-8D3A-231A8016FF15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45EF9460-A83F-45FD-99F1-5A49B7E432F6}" type="sibTrans" cxnId="{277C4E37-8E67-4C66-8D3A-231A8016FF15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BF7D2F2F-2A34-4FE4-A2E0-F6AFD9299C40}">
      <dgm:prSet custT="1"/>
      <dgm:spPr/>
      <dgm:t>
        <a:bodyPr/>
        <a:lstStyle/>
        <a:p>
          <a:r>
            <a:rPr lang="en-US" sz="1800" b="1" dirty="0"/>
            <a:t>Spiritual</a:t>
          </a:r>
          <a:endParaRPr lang="en-US" sz="1800" dirty="0"/>
        </a:p>
      </dgm:t>
    </dgm:pt>
    <dgm:pt modelId="{D0E33601-6D4D-48BC-8665-340E538DC971}" type="parTrans" cxnId="{F7789C7F-1B92-46B2-A8B9-D04ECE5C72AE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69E62D47-302B-4668-9BD5-A2D1FF5C87FC}" type="sibTrans" cxnId="{F7789C7F-1B92-46B2-A8B9-D04ECE5C72AE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FB697712-C6E5-41D0-BAF9-E0703143141B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Religious faith</a:t>
          </a:r>
          <a:endParaRPr lang="en-US" sz="1600" dirty="0">
            <a:solidFill>
              <a:schemeClr val="tx1"/>
            </a:solidFill>
          </a:endParaRPr>
        </a:p>
      </dgm:t>
    </dgm:pt>
    <dgm:pt modelId="{4031CAC4-BEDD-44AB-B024-87709EADF5BC}" type="parTrans" cxnId="{C88ED8F5-7A33-4537-B267-4CCB7599C8BA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813A1AFE-9414-4F6A-910D-D73A795CC098}" type="sibTrans" cxnId="{C88ED8F5-7A33-4537-B267-4CCB7599C8BA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AC3FDFB9-7E7B-4F46-B2A7-2B4DBCD340A0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Existential issues</a:t>
          </a:r>
          <a:endParaRPr lang="en-US" sz="1600" dirty="0">
            <a:solidFill>
              <a:schemeClr val="tx1"/>
            </a:solidFill>
          </a:endParaRPr>
        </a:p>
      </dgm:t>
    </dgm:pt>
    <dgm:pt modelId="{63E8DD61-1DD9-4272-8E20-FF3D6FDABE86}" type="parTrans" cxnId="{8981AE07-83AF-42E5-A4C7-1DE0973DD0D6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2F48FE3C-AFBB-4AC4-93F7-4D112A6DD028}" type="sibTrans" cxnId="{8981AE07-83AF-42E5-A4C7-1DE0973DD0D6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9644A2E4-C42D-4AC5-9E68-4DA49F09C75C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Suffering</a:t>
          </a:r>
          <a:endParaRPr lang="en-US" sz="1600" dirty="0">
            <a:solidFill>
              <a:schemeClr val="tx1"/>
            </a:solidFill>
          </a:endParaRPr>
        </a:p>
      </dgm:t>
    </dgm:pt>
    <dgm:pt modelId="{5C961D58-1B34-43A5-AC08-04373C9B052D}" type="parTrans" cxnId="{7507AC2F-D4D2-43B4-9051-F8E78CFFC75F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77C34EC2-4694-4A49-998E-864B06C89B1A}" type="sibTrans" cxnId="{7507AC2F-D4D2-43B4-9051-F8E78CFFC75F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852DC3CF-10B2-48F6-A235-DBDFB1346183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Spiritual distress</a:t>
          </a:r>
          <a:endParaRPr lang="en-US" sz="1600" dirty="0">
            <a:solidFill>
              <a:schemeClr val="tx1"/>
            </a:solidFill>
          </a:endParaRPr>
        </a:p>
      </dgm:t>
    </dgm:pt>
    <dgm:pt modelId="{C6E9E2F9-32AB-4AF5-AF0A-E74C26110E2B}" type="parTrans" cxnId="{3E92C7E3-959C-47AE-8013-267B33BCE120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61001AB2-D1CB-4825-842F-448EAC9DC88F}" type="sibTrans" cxnId="{3E92C7E3-959C-47AE-8013-267B33BCE120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D944C092-FC02-4E19-8697-CAE7E2CDA2BC}">
      <dgm:prSet custT="1"/>
      <dgm:spPr>
        <a:ln w="28575">
          <a:solidFill>
            <a:srgbClr val="015873"/>
          </a:solidFill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</a:rPr>
            <a:t>Values</a:t>
          </a:r>
          <a:endParaRPr lang="en-US" sz="1600" dirty="0">
            <a:solidFill>
              <a:schemeClr val="tx1"/>
            </a:solidFill>
          </a:endParaRPr>
        </a:p>
      </dgm:t>
    </dgm:pt>
    <dgm:pt modelId="{35286BBF-CFDB-44D7-AEB2-116E503E89DA}" type="parTrans" cxnId="{66768A23-503A-41BF-A5B0-DC0BED222DD6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ECF0CA62-425A-4637-B282-AFA2EE78D55C}" type="sibTrans" cxnId="{66768A23-503A-41BF-A5B0-DC0BED222DD6}">
      <dgm:prSet/>
      <dgm:spPr/>
      <dgm:t>
        <a:bodyPr/>
        <a:lstStyle/>
        <a:p>
          <a:endParaRPr lang="en-US" sz="160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96DE533D-3601-4D95-8A73-9CBE311D33FE}" type="pres">
      <dgm:prSet presAssocID="{664396B3-571C-4EBE-B0A0-6A595388099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3183CD2-80E2-442D-9199-1C80ACD5BF54}" type="pres">
      <dgm:prSet presAssocID="{664396B3-571C-4EBE-B0A0-6A5953880992}" presName="children" presStyleCnt="0"/>
      <dgm:spPr/>
    </dgm:pt>
    <dgm:pt modelId="{2A95A779-1DF1-4DF9-A300-DC8F607442CC}" type="pres">
      <dgm:prSet presAssocID="{664396B3-571C-4EBE-B0A0-6A5953880992}" presName="child1group" presStyleCnt="0"/>
      <dgm:spPr/>
    </dgm:pt>
    <dgm:pt modelId="{48CD7651-8F8C-474D-B5CD-BE6CA1ED2454}" type="pres">
      <dgm:prSet presAssocID="{664396B3-571C-4EBE-B0A0-6A5953880992}" presName="child1" presStyleLbl="bgAcc1" presStyleIdx="0" presStyleCnt="4" custLinFactNeighborY="37584"/>
      <dgm:spPr/>
    </dgm:pt>
    <dgm:pt modelId="{BBE8DD70-8BB4-4D4E-B8CC-AF8A9A9506F8}" type="pres">
      <dgm:prSet presAssocID="{664396B3-571C-4EBE-B0A0-6A5953880992}" presName="child1Text" presStyleLbl="bgAcc1" presStyleIdx="0" presStyleCnt="4">
        <dgm:presLayoutVars>
          <dgm:bulletEnabled val="1"/>
        </dgm:presLayoutVars>
      </dgm:prSet>
      <dgm:spPr/>
    </dgm:pt>
    <dgm:pt modelId="{51EB65E1-37C6-4683-B3CD-26CE437570D3}" type="pres">
      <dgm:prSet presAssocID="{664396B3-571C-4EBE-B0A0-6A5953880992}" presName="child2group" presStyleCnt="0"/>
      <dgm:spPr/>
    </dgm:pt>
    <dgm:pt modelId="{5CFF5E80-EDB4-4DDF-8356-FD802FFEE65D}" type="pres">
      <dgm:prSet presAssocID="{664396B3-571C-4EBE-B0A0-6A5953880992}" presName="child2" presStyleLbl="bgAcc1" presStyleIdx="1" presStyleCnt="4" custLinFactNeighborY="38976"/>
      <dgm:spPr/>
    </dgm:pt>
    <dgm:pt modelId="{165AA976-8D0B-4C47-B6B4-DCD38DE48892}" type="pres">
      <dgm:prSet presAssocID="{664396B3-571C-4EBE-B0A0-6A5953880992}" presName="child2Text" presStyleLbl="bgAcc1" presStyleIdx="1" presStyleCnt="4">
        <dgm:presLayoutVars>
          <dgm:bulletEnabled val="1"/>
        </dgm:presLayoutVars>
      </dgm:prSet>
      <dgm:spPr/>
    </dgm:pt>
    <dgm:pt modelId="{0BD2983E-A653-4F47-9CCB-093A27336E43}" type="pres">
      <dgm:prSet presAssocID="{664396B3-571C-4EBE-B0A0-6A5953880992}" presName="child3group" presStyleCnt="0"/>
      <dgm:spPr/>
    </dgm:pt>
    <dgm:pt modelId="{5C199108-4ABE-47F5-AE22-E865564D639D}" type="pres">
      <dgm:prSet presAssocID="{664396B3-571C-4EBE-B0A0-6A5953880992}" presName="child3" presStyleLbl="bgAcc1" presStyleIdx="2" presStyleCnt="4" custLinFactNeighborX="902" custLinFactNeighborY="-30624"/>
      <dgm:spPr/>
    </dgm:pt>
    <dgm:pt modelId="{440682F5-A991-48B8-B9E4-224788D8DED8}" type="pres">
      <dgm:prSet presAssocID="{664396B3-571C-4EBE-B0A0-6A5953880992}" presName="child3Text" presStyleLbl="bgAcc1" presStyleIdx="2" presStyleCnt="4">
        <dgm:presLayoutVars>
          <dgm:bulletEnabled val="1"/>
        </dgm:presLayoutVars>
      </dgm:prSet>
      <dgm:spPr/>
    </dgm:pt>
    <dgm:pt modelId="{B1DEC418-1DF0-4BA5-99FE-A72C0EF21EC1}" type="pres">
      <dgm:prSet presAssocID="{664396B3-571C-4EBE-B0A0-6A5953880992}" presName="child4group" presStyleCnt="0"/>
      <dgm:spPr/>
    </dgm:pt>
    <dgm:pt modelId="{7BB0D04F-332D-4C4D-B2F9-B9A7C8C94F26}" type="pres">
      <dgm:prSet presAssocID="{664396B3-571C-4EBE-B0A0-6A5953880992}" presName="child4" presStyleLbl="bgAcc1" presStyleIdx="3" presStyleCnt="4" custLinFactNeighborX="-1340" custLinFactNeighborY="-32611"/>
      <dgm:spPr/>
    </dgm:pt>
    <dgm:pt modelId="{10582668-06AF-437E-B938-1A9EB0EAC313}" type="pres">
      <dgm:prSet presAssocID="{664396B3-571C-4EBE-B0A0-6A5953880992}" presName="child4Text" presStyleLbl="bgAcc1" presStyleIdx="3" presStyleCnt="4">
        <dgm:presLayoutVars>
          <dgm:bulletEnabled val="1"/>
        </dgm:presLayoutVars>
      </dgm:prSet>
      <dgm:spPr/>
    </dgm:pt>
    <dgm:pt modelId="{EA848309-C40C-4599-804E-B5CE460362D9}" type="pres">
      <dgm:prSet presAssocID="{664396B3-571C-4EBE-B0A0-6A5953880992}" presName="childPlaceholder" presStyleCnt="0"/>
      <dgm:spPr/>
    </dgm:pt>
    <dgm:pt modelId="{2B4A9AE0-90C5-4E71-B0F2-BCB36CD2C51D}" type="pres">
      <dgm:prSet presAssocID="{664396B3-571C-4EBE-B0A0-6A5953880992}" presName="circle" presStyleCnt="0"/>
      <dgm:spPr/>
    </dgm:pt>
    <dgm:pt modelId="{CD31A58F-4EB2-4ED1-BF82-C339EF0B7891}" type="pres">
      <dgm:prSet presAssocID="{664396B3-571C-4EBE-B0A0-6A5953880992}" presName="quadrant1" presStyleLbl="node1" presStyleIdx="0" presStyleCnt="4" custScaleX="83967" custScaleY="71965" custLinFactNeighborX="12152" custLinFactNeighborY="15239">
        <dgm:presLayoutVars>
          <dgm:chMax val="1"/>
          <dgm:bulletEnabled val="1"/>
        </dgm:presLayoutVars>
      </dgm:prSet>
      <dgm:spPr/>
    </dgm:pt>
    <dgm:pt modelId="{A10B28B0-F52B-48A8-997D-25EC66FCCBB6}" type="pres">
      <dgm:prSet presAssocID="{664396B3-571C-4EBE-B0A0-6A5953880992}" presName="quadrant2" presStyleLbl="node1" presStyleIdx="1" presStyleCnt="4" custScaleX="84659" custScaleY="71966" custLinFactNeighborX="-8076" custLinFactNeighborY="15199">
        <dgm:presLayoutVars>
          <dgm:chMax val="1"/>
          <dgm:bulletEnabled val="1"/>
        </dgm:presLayoutVars>
      </dgm:prSet>
      <dgm:spPr/>
    </dgm:pt>
    <dgm:pt modelId="{91DCCC12-9AE9-40C7-A97F-95606E1474EF}" type="pres">
      <dgm:prSet presAssocID="{664396B3-571C-4EBE-B0A0-6A5953880992}" presName="quadrant3" presStyleLbl="node1" presStyleIdx="2" presStyleCnt="4" custScaleX="85257" custScaleY="70289" custLinFactNeighborX="-8421" custLinFactNeighborY="-18079">
        <dgm:presLayoutVars>
          <dgm:chMax val="1"/>
          <dgm:bulletEnabled val="1"/>
        </dgm:presLayoutVars>
      </dgm:prSet>
      <dgm:spPr/>
    </dgm:pt>
    <dgm:pt modelId="{087523A0-64EB-4495-ADC6-5786F5EEB10B}" type="pres">
      <dgm:prSet presAssocID="{664396B3-571C-4EBE-B0A0-6A5953880992}" presName="quadrant4" presStyleLbl="node1" presStyleIdx="3" presStyleCnt="4" custScaleX="83494" custScaleY="69492" custLinFactNeighborX="12138" custLinFactNeighborY="-17730">
        <dgm:presLayoutVars>
          <dgm:chMax val="1"/>
          <dgm:bulletEnabled val="1"/>
        </dgm:presLayoutVars>
      </dgm:prSet>
      <dgm:spPr/>
    </dgm:pt>
    <dgm:pt modelId="{5C89224D-10D4-433A-9B8F-C1590E5E3A4F}" type="pres">
      <dgm:prSet presAssocID="{664396B3-571C-4EBE-B0A0-6A5953880992}" presName="quadrantPlaceholder" presStyleCnt="0"/>
      <dgm:spPr/>
    </dgm:pt>
    <dgm:pt modelId="{B2BE76E2-7BA9-40BA-A28B-DF4AF76E5402}" type="pres">
      <dgm:prSet presAssocID="{664396B3-571C-4EBE-B0A0-6A5953880992}" presName="center1" presStyleLbl="fgShp" presStyleIdx="0" presStyleCnt="2" custScaleX="130698" custScaleY="114195" custLinFactNeighborX="5091" custLinFactNeighborY="-15652"/>
      <dgm:spPr>
        <a:noFill/>
        <a:ln>
          <a:noFill/>
        </a:ln>
      </dgm:spPr>
    </dgm:pt>
    <dgm:pt modelId="{EFE9F5DC-8428-4C88-9E8B-EB80961AAC20}" type="pres">
      <dgm:prSet presAssocID="{664396B3-571C-4EBE-B0A0-6A5953880992}" presName="center2" presStyleLbl="fgShp" presStyleIdx="1" presStyleCnt="2" custScaleX="138410" custScaleY="118557" custLinFactNeighborX="3202" custLinFactNeighborY="1586"/>
      <dgm:spPr>
        <a:noFill/>
        <a:ln>
          <a:noFill/>
        </a:ln>
      </dgm:spPr>
    </dgm:pt>
  </dgm:ptLst>
  <dgm:cxnLst>
    <dgm:cxn modelId="{8981AE07-83AF-42E5-A4C7-1DE0973DD0D6}" srcId="{BF7D2F2F-2A34-4FE4-A2E0-F6AFD9299C40}" destId="{AC3FDFB9-7E7B-4F46-B2A7-2B4DBCD340A0}" srcOrd="1" destOrd="0" parTransId="{63E8DD61-1DD9-4272-8E20-FF3D6FDABE86}" sibTransId="{2F48FE3C-AFBB-4AC4-93F7-4D112A6DD028}"/>
    <dgm:cxn modelId="{EF000109-8D63-4CB8-8F6B-7A55E74A829C}" srcId="{3C4A93BB-597C-46A7-99E0-F521812C6688}" destId="{7DA04955-3739-4396-90BD-5D9B95BA9498}" srcOrd="1" destOrd="0" parTransId="{45B8B2AE-0404-475D-A5CF-216A08238239}" sibTransId="{FECF73D1-7869-4213-87EA-CC83ACC5C868}"/>
    <dgm:cxn modelId="{C58FD60C-48C0-4513-A19F-E70A677F2FBF}" type="presOf" srcId="{8D1B5801-830F-41C1-9557-6C36B17CF4F2}" destId="{48CD7651-8F8C-474D-B5CD-BE6CA1ED2454}" srcOrd="0" destOrd="2" presId="urn:microsoft.com/office/officeart/2005/8/layout/cycle4"/>
    <dgm:cxn modelId="{1BC22F0E-D7C1-4EA6-A479-30E480A87222}" type="presOf" srcId="{852DC3CF-10B2-48F6-A235-DBDFB1346183}" destId="{10582668-06AF-437E-B938-1A9EB0EAC313}" srcOrd="1" destOrd="3" presId="urn:microsoft.com/office/officeart/2005/8/layout/cycle4"/>
    <dgm:cxn modelId="{EC82B00E-364B-41A9-8CB4-7A1E823D1582}" type="presOf" srcId="{7DA04955-3739-4396-90BD-5D9B95BA9498}" destId="{5C199108-4ABE-47F5-AE22-E865564D639D}" srcOrd="0" destOrd="1" presId="urn:microsoft.com/office/officeart/2005/8/layout/cycle4"/>
    <dgm:cxn modelId="{C5A80E17-2D89-4012-8FF7-941BE1B04957}" type="presOf" srcId="{FB697712-C6E5-41D0-BAF9-E0703143141B}" destId="{10582668-06AF-437E-B938-1A9EB0EAC313}" srcOrd="1" destOrd="0" presId="urn:microsoft.com/office/officeart/2005/8/layout/cycle4"/>
    <dgm:cxn modelId="{DA74D91A-D53D-4D3B-B0A4-ED0DD89D5972}" type="presOf" srcId="{BF7D2F2F-2A34-4FE4-A2E0-F6AFD9299C40}" destId="{087523A0-64EB-4495-ADC6-5786F5EEB10B}" srcOrd="0" destOrd="0" presId="urn:microsoft.com/office/officeart/2005/8/layout/cycle4"/>
    <dgm:cxn modelId="{66768A23-503A-41BF-A5B0-DC0BED222DD6}" srcId="{BF7D2F2F-2A34-4FE4-A2E0-F6AFD9299C40}" destId="{D944C092-FC02-4E19-8697-CAE7E2CDA2BC}" srcOrd="4" destOrd="0" parTransId="{35286BBF-CFDB-44D7-AEB2-116E503E89DA}" sibTransId="{ECF0CA62-425A-4637-B282-AFA2EE78D55C}"/>
    <dgm:cxn modelId="{5ECF662A-4A56-4C12-9C2D-98DBBDD3A8EF}" type="presOf" srcId="{061DDEFD-D199-4631-9E18-AD3AEB3B18C9}" destId="{5C199108-4ABE-47F5-AE22-E865564D639D}" srcOrd="0" destOrd="5" presId="urn:microsoft.com/office/officeart/2005/8/layout/cycle4"/>
    <dgm:cxn modelId="{1B2F2B2D-D9EF-4B17-B6BA-010233070AD8}" srcId="{8647B0E4-1794-41B5-BA88-C7BE864B37C5}" destId="{F341A38A-2A09-40F2-94B3-91F26FC592D1}" srcOrd="4" destOrd="0" parTransId="{80C461D0-6856-461C-AD8D-8605B6B95C23}" sibTransId="{451E04D0-9414-4855-9B5B-0D45763B1F97}"/>
    <dgm:cxn modelId="{5744412F-6C17-4B6F-B87F-986F6D1E9772}" type="presOf" srcId="{D3DB4A52-0541-4E2D-862B-53CFF01FF882}" destId="{BBE8DD70-8BB4-4D4E-B8CC-AF8A9A9506F8}" srcOrd="1" destOrd="1" presId="urn:microsoft.com/office/officeart/2005/8/layout/cycle4"/>
    <dgm:cxn modelId="{9BEC9F2F-8184-45A9-A8ED-EABB10515AF2}" type="presOf" srcId="{FB697712-C6E5-41D0-BAF9-E0703143141B}" destId="{7BB0D04F-332D-4C4D-B2F9-B9A7C8C94F26}" srcOrd="0" destOrd="0" presId="urn:microsoft.com/office/officeart/2005/8/layout/cycle4"/>
    <dgm:cxn modelId="{7507AC2F-D4D2-43B4-9051-F8E78CFFC75F}" srcId="{BF7D2F2F-2A34-4FE4-A2E0-F6AFD9299C40}" destId="{9644A2E4-C42D-4AC5-9E68-4DA49F09C75C}" srcOrd="2" destOrd="0" parTransId="{5C961D58-1B34-43A5-AC08-04373C9B052D}" sibTransId="{77C34EC2-4694-4A49-998E-864B06C89B1A}"/>
    <dgm:cxn modelId="{6DFC5C32-2B48-4DE1-A069-C4AA2766A623}" type="presOf" srcId="{354D9F35-9B93-4B82-AA38-52F6C31E15E3}" destId="{5CFF5E80-EDB4-4DDF-8356-FD802FFEE65D}" srcOrd="0" destOrd="3" presId="urn:microsoft.com/office/officeart/2005/8/layout/cycle4"/>
    <dgm:cxn modelId="{CB80F335-1A0F-4A81-BF8B-C21603D33715}" type="presOf" srcId="{0D6F3B55-4D26-41BE-A716-44F05B1B4639}" destId="{5CFF5E80-EDB4-4DDF-8356-FD802FFEE65D}" srcOrd="0" destOrd="4" presId="urn:microsoft.com/office/officeart/2005/8/layout/cycle4"/>
    <dgm:cxn modelId="{277C4E37-8E67-4C66-8D3A-231A8016FF15}" srcId="{3C4A93BB-597C-46A7-99E0-F521812C6688}" destId="{061DDEFD-D199-4631-9E18-AD3AEB3B18C9}" srcOrd="5" destOrd="0" parTransId="{097E0130-5824-4EA8-8A8F-42B77CB29CFA}" sibTransId="{45EF9460-A83F-45FD-99F1-5A49B7E432F6}"/>
    <dgm:cxn modelId="{667D6B3C-DC0F-4220-B256-C9E1640E4273}" type="presOf" srcId="{4FF5D123-12E7-4FF9-9240-6B1AACF5BD75}" destId="{BBE8DD70-8BB4-4D4E-B8CC-AF8A9A9506F8}" srcOrd="1" destOrd="0" presId="urn:microsoft.com/office/officeart/2005/8/layout/cycle4"/>
    <dgm:cxn modelId="{43D70A3D-A00E-4029-835A-CA6F3D89BD41}" srcId="{664396B3-571C-4EBE-B0A0-6A5953880992}" destId="{F5A436ED-19FD-4FF3-A323-FB0225B01EC8}" srcOrd="1" destOrd="0" parTransId="{5522DCEE-ED09-460B-A64A-EFE7E5C16749}" sibTransId="{E9402F01-DC78-4CA7-AD43-94C0C2C78854}"/>
    <dgm:cxn modelId="{8558AB3F-03F4-4D88-AA79-0F15DDCBBD10}" type="presOf" srcId="{8D1B5801-830F-41C1-9557-6C36B17CF4F2}" destId="{BBE8DD70-8BB4-4D4E-B8CC-AF8A9A9506F8}" srcOrd="1" destOrd="2" presId="urn:microsoft.com/office/officeart/2005/8/layout/cycle4"/>
    <dgm:cxn modelId="{7B456140-9472-47AC-AD10-DF6DB8F501F5}" type="presOf" srcId="{4C580596-6A51-43BC-81CA-F39AC99BCF1B}" destId="{5CFF5E80-EDB4-4DDF-8356-FD802FFEE65D}" srcOrd="0" destOrd="0" presId="urn:microsoft.com/office/officeart/2005/8/layout/cycle4"/>
    <dgm:cxn modelId="{6F167140-C143-46DF-975A-8FBECB72F339}" srcId="{8647B0E4-1794-41B5-BA88-C7BE864B37C5}" destId="{8D1B5801-830F-41C1-9557-6C36B17CF4F2}" srcOrd="2" destOrd="0" parTransId="{FC22BA01-D7C1-42EC-BE92-77FC62E1BF5E}" sibTransId="{125C4CB6-37D6-4460-9C6D-3987303ED826}"/>
    <dgm:cxn modelId="{0DEED05B-6E89-4074-8A59-3D05868339BB}" type="presOf" srcId="{D167076A-AA75-4799-A534-BB8C42AE8F98}" destId="{48CD7651-8F8C-474D-B5CD-BE6CA1ED2454}" srcOrd="0" destOrd="5" presId="urn:microsoft.com/office/officeart/2005/8/layout/cycle4"/>
    <dgm:cxn modelId="{B4BCB05C-2EBF-4ACE-BD8B-A320B2958166}" type="presOf" srcId="{354D9F35-9B93-4B82-AA38-52F6C31E15E3}" destId="{165AA976-8D0B-4C47-B6B4-DCD38DE48892}" srcOrd="1" destOrd="3" presId="urn:microsoft.com/office/officeart/2005/8/layout/cycle4"/>
    <dgm:cxn modelId="{2F235045-2D65-48FB-B34E-66E1475326F0}" type="presOf" srcId="{D944C092-FC02-4E19-8697-CAE7E2CDA2BC}" destId="{10582668-06AF-437E-B938-1A9EB0EAC313}" srcOrd="1" destOrd="4" presId="urn:microsoft.com/office/officeart/2005/8/layout/cycle4"/>
    <dgm:cxn modelId="{FCBE5865-C4BB-41F8-B610-78BC9A321636}" type="presOf" srcId="{F5A436ED-19FD-4FF3-A323-FB0225B01EC8}" destId="{A10B28B0-F52B-48A8-997D-25EC66FCCBB6}" srcOrd="0" destOrd="0" presId="urn:microsoft.com/office/officeart/2005/8/layout/cycle4"/>
    <dgm:cxn modelId="{1E68CA45-5611-4851-B375-15B211FB3C9E}" srcId="{F5A436ED-19FD-4FF3-A323-FB0225B01EC8}" destId="{0EB2B53E-E3D7-48D0-A6C0-F98BA5362003}" srcOrd="2" destOrd="0" parTransId="{8E861784-0339-42BB-93FA-753F8955F102}" sibTransId="{4FEB91BA-CEB1-4794-B0AA-146060C3B50E}"/>
    <dgm:cxn modelId="{5FDC1867-74C4-4682-9D4D-01139EF60D1B}" srcId="{8647B0E4-1794-41B5-BA88-C7BE864B37C5}" destId="{D3DB4A52-0541-4E2D-862B-53CFF01FF882}" srcOrd="1" destOrd="0" parTransId="{A7D51E59-3826-4D7B-BBB0-C82F478ADD03}" sibTransId="{48BE5863-A2D4-40AB-84D2-8883D590D7A8}"/>
    <dgm:cxn modelId="{72EE8947-8AD7-4C08-AC81-9CAF85CB62DD}" srcId="{664396B3-571C-4EBE-B0A0-6A5953880992}" destId="{3C4A93BB-597C-46A7-99E0-F521812C6688}" srcOrd="2" destOrd="0" parTransId="{063EA5CE-BC76-4933-AE82-1CE690D840E5}" sibTransId="{60B606B3-23F9-4253-A166-0698646270D3}"/>
    <dgm:cxn modelId="{B0EA9947-BEB4-477A-8B66-8C76C002773B}" type="presOf" srcId="{F27A8C71-4913-45AB-BAD5-D26CEBCEA566}" destId="{BBE8DD70-8BB4-4D4E-B8CC-AF8A9A9506F8}" srcOrd="1" destOrd="3" presId="urn:microsoft.com/office/officeart/2005/8/layout/cycle4"/>
    <dgm:cxn modelId="{81483649-5F71-40BF-BA28-CE43C8F6F7E0}" type="presOf" srcId="{061DDEFD-D199-4631-9E18-AD3AEB3B18C9}" destId="{440682F5-A991-48B8-B9E4-224788D8DED8}" srcOrd="1" destOrd="5" presId="urn:microsoft.com/office/officeart/2005/8/layout/cycle4"/>
    <dgm:cxn modelId="{FE967A6B-E9A2-427F-8B59-4B4174C37628}" type="presOf" srcId="{7DA04955-3739-4396-90BD-5D9B95BA9498}" destId="{440682F5-A991-48B8-B9E4-224788D8DED8}" srcOrd="1" destOrd="1" presId="urn:microsoft.com/office/officeart/2005/8/layout/cycle4"/>
    <dgm:cxn modelId="{6F29524C-9A9D-4EA4-8B72-295181962ACC}" type="presOf" srcId="{AC3FDFB9-7E7B-4F46-B2A7-2B4DBCD340A0}" destId="{7BB0D04F-332D-4C4D-B2F9-B9A7C8C94F26}" srcOrd="0" destOrd="1" presId="urn:microsoft.com/office/officeart/2005/8/layout/cycle4"/>
    <dgm:cxn modelId="{0A351150-5F8E-4CF8-B993-5DEFD948FBE0}" type="presOf" srcId="{9644A2E4-C42D-4AC5-9E68-4DA49F09C75C}" destId="{7BB0D04F-332D-4C4D-B2F9-B9A7C8C94F26}" srcOrd="0" destOrd="2" presId="urn:microsoft.com/office/officeart/2005/8/layout/cycle4"/>
    <dgm:cxn modelId="{1CC06C70-93BD-4722-9EC8-EAACDBCA5A7C}" type="presOf" srcId="{AC3FDFB9-7E7B-4F46-B2A7-2B4DBCD340A0}" destId="{10582668-06AF-437E-B938-1A9EB0EAC313}" srcOrd="1" destOrd="1" presId="urn:microsoft.com/office/officeart/2005/8/layout/cycle4"/>
    <dgm:cxn modelId="{6F6E5B76-A2BC-4608-AAFD-BDE03B7B8293}" type="presOf" srcId="{8647B0E4-1794-41B5-BA88-C7BE864B37C5}" destId="{CD31A58F-4EB2-4ED1-BF82-C339EF0B7891}" srcOrd="0" destOrd="0" presId="urn:microsoft.com/office/officeart/2005/8/layout/cycle4"/>
    <dgm:cxn modelId="{FDEA975A-B06B-4F20-A4C2-D69630D94E01}" srcId="{3C4A93BB-597C-46A7-99E0-F521812C6688}" destId="{74BC629D-D472-4F49-96CD-41DEBA47F301}" srcOrd="0" destOrd="0" parTransId="{745852B4-934A-45A7-B993-D0557D2955C7}" sibTransId="{20146031-016F-48D2-8833-EEBAE7CC51EB}"/>
    <dgm:cxn modelId="{4EC5FA7B-49E7-426B-AE59-5FC671DBFF51}" srcId="{F5A436ED-19FD-4FF3-A323-FB0225B01EC8}" destId="{4C580596-6A51-43BC-81CA-F39AC99BCF1B}" srcOrd="0" destOrd="0" parTransId="{36503289-7C78-43D4-BA19-98B5201085C2}" sibTransId="{C5107F1C-0C0E-4A2A-91E8-44FAF61A666F}"/>
    <dgm:cxn modelId="{F7789C7F-1B92-46B2-A8B9-D04ECE5C72AE}" srcId="{664396B3-571C-4EBE-B0A0-6A5953880992}" destId="{BF7D2F2F-2A34-4FE4-A2E0-F6AFD9299C40}" srcOrd="3" destOrd="0" parTransId="{D0E33601-6D4D-48BC-8665-340E538DC971}" sibTransId="{69E62D47-302B-4668-9BD5-A2D1FF5C87FC}"/>
    <dgm:cxn modelId="{97742582-862E-43F8-BF88-23D66A10CD4A}" type="presOf" srcId="{4EFEBF6C-2472-4718-B6E2-1092EDAFF383}" destId="{165AA976-8D0B-4C47-B6B4-DCD38DE48892}" srcOrd="1" destOrd="1" presId="urn:microsoft.com/office/officeart/2005/8/layout/cycle4"/>
    <dgm:cxn modelId="{EAD40984-FF73-4D17-BFBD-5C3907C95F5E}" srcId="{3C4A93BB-597C-46A7-99E0-F521812C6688}" destId="{C571532D-28C6-434F-A197-845D03D7B7BE}" srcOrd="3" destOrd="0" parTransId="{7FA4A418-4341-4A7E-A91C-26C370A1F733}" sibTransId="{AD857CD8-E692-4B7A-92EA-60FC5C60B6C9}"/>
    <dgm:cxn modelId="{0BCCEA84-18F7-4C7E-9EAD-47EFEBF912AC}" srcId="{F5A436ED-19FD-4FF3-A323-FB0225B01EC8}" destId="{354D9F35-9B93-4B82-AA38-52F6C31E15E3}" srcOrd="3" destOrd="0" parTransId="{D49BC2A1-FD29-4AF5-A1D0-A9FE018488C7}" sibTransId="{36CFA6E4-C272-4404-930E-154558EF63ED}"/>
    <dgm:cxn modelId="{A9EFA889-C3A2-47FA-BD16-F5FEF78009BC}" srcId="{664396B3-571C-4EBE-B0A0-6A5953880992}" destId="{8647B0E4-1794-41B5-BA88-C7BE864B37C5}" srcOrd="0" destOrd="0" parTransId="{1F2CFD1E-4C3F-4AAD-ADDB-7F829ADEB8E2}" sibTransId="{E0BBB68A-10BA-4C3F-9CF1-6F02160DF8E0}"/>
    <dgm:cxn modelId="{6BF65D8A-6E95-438E-B9B6-F5203F40A26F}" srcId="{8647B0E4-1794-41B5-BA88-C7BE864B37C5}" destId="{F27A8C71-4913-45AB-BAD5-D26CEBCEA566}" srcOrd="3" destOrd="0" parTransId="{B9D410B9-90F0-4CC9-896A-A498D218611F}" sibTransId="{E2E792A3-3E27-41C2-9DAD-5B5D9FC68F5F}"/>
    <dgm:cxn modelId="{8B3A638A-2DF7-40C4-ADD5-3CC1FB8C7777}" type="presOf" srcId="{D944C092-FC02-4E19-8697-CAE7E2CDA2BC}" destId="{7BB0D04F-332D-4C4D-B2F9-B9A7C8C94F26}" srcOrd="0" destOrd="4" presId="urn:microsoft.com/office/officeart/2005/8/layout/cycle4"/>
    <dgm:cxn modelId="{FCF9AC8A-4087-4945-A0CC-51C1D5520AFC}" srcId="{8647B0E4-1794-41B5-BA88-C7BE864B37C5}" destId="{4FF5D123-12E7-4FF9-9240-6B1AACF5BD75}" srcOrd="0" destOrd="0" parTransId="{2C2D02B7-2A0B-427F-B28F-989751A2DA23}" sibTransId="{9A0FE7CB-C5CE-4E39-8FFD-D50106AE7405}"/>
    <dgm:cxn modelId="{3C0CC08C-EEC8-4C19-A2EA-614FD4327975}" type="presOf" srcId="{F341A38A-2A09-40F2-94B3-91F26FC592D1}" destId="{48CD7651-8F8C-474D-B5CD-BE6CA1ED2454}" srcOrd="0" destOrd="4" presId="urn:microsoft.com/office/officeart/2005/8/layout/cycle4"/>
    <dgm:cxn modelId="{4395598F-473F-4B56-B0EC-3CB6581EA6AA}" type="presOf" srcId="{852DC3CF-10B2-48F6-A235-DBDFB1346183}" destId="{7BB0D04F-332D-4C4D-B2F9-B9A7C8C94F26}" srcOrd="0" destOrd="3" presId="urn:microsoft.com/office/officeart/2005/8/layout/cycle4"/>
    <dgm:cxn modelId="{99A22590-5F32-4097-ABC3-F2C14A0E1B18}" type="presOf" srcId="{D167076A-AA75-4799-A534-BB8C42AE8F98}" destId="{BBE8DD70-8BB4-4D4E-B8CC-AF8A9A9506F8}" srcOrd="1" destOrd="5" presId="urn:microsoft.com/office/officeart/2005/8/layout/cycle4"/>
    <dgm:cxn modelId="{7BDA4390-32CE-4F60-8CB2-B9019853DE1F}" type="presOf" srcId="{9644A2E4-C42D-4AC5-9E68-4DA49F09C75C}" destId="{10582668-06AF-437E-B938-1A9EB0EAC313}" srcOrd="1" destOrd="2" presId="urn:microsoft.com/office/officeart/2005/8/layout/cycle4"/>
    <dgm:cxn modelId="{3FEB7492-1665-4768-A958-45A50184BE27}" type="presOf" srcId="{664396B3-571C-4EBE-B0A0-6A5953880992}" destId="{96DE533D-3601-4D95-8A73-9CBE311D33FE}" srcOrd="0" destOrd="0" presId="urn:microsoft.com/office/officeart/2005/8/layout/cycle4"/>
    <dgm:cxn modelId="{99EAAB9C-50D9-4B03-8070-229CF1BE6B9D}" type="presOf" srcId="{F341A38A-2A09-40F2-94B3-91F26FC592D1}" destId="{BBE8DD70-8BB4-4D4E-B8CC-AF8A9A9506F8}" srcOrd="1" destOrd="4" presId="urn:microsoft.com/office/officeart/2005/8/layout/cycle4"/>
    <dgm:cxn modelId="{C0F3DC9E-E812-427C-9D05-7CF7C3B51E39}" type="presOf" srcId="{0D6F3B55-4D26-41BE-A716-44F05B1B4639}" destId="{165AA976-8D0B-4C47-B6B4-DCD38DE48892}" srcOrd="1" destOrd="4" presId="urn:microsoft.com/office/officeart/2005/8/layout/cycle4"/>
    <dgm:cxn modelId="{AE0828A8-29B0-460A-9AD6-D0AED731B7BA}" type="presOf" srcId="{B68DCEA3-0B2E-4FD1-B9CC-5326F723B996}" destId="{5C199108-4ABE-47F5-AE22-E865564D639D}" srcOrd="0" destOrd="4" presId="urn:microsoft.com/office/officeart/2005/8/layout/cycle4"/>
    <dgm:cxn modelId="{48C948AC-9B25-408B-AC01-F523CBB92545}" srcId="{F5A436ED-19FD-4FF3-A323-FB0225B01EC8}" destId="{0D6F3B55-4D26-41BE-A716-44F05B1B4639}" srcOrd="4" destOrd="0" parTransId="{E0CC5766-7CDF-42C3-839E-E1C01A6CA338}" sibTransId="{AD87404F-E495-4B78-AAD9-33656FA8FE87}"/>
    <dgm:cxn modelId="{4473D7B2-A0C6-4479-AA91-99A35261EAB1}" srcId="{3C4A93BB-597C-46A7-99E0-F521812C6688}" destId="{B68DCEA3-0B2E-4FD1-B9CC-5326F723B996}" srcOrd="4" destOrd="0" parTransId="{9A66A04E-136D-459E-86B6-F47647428F58}" sibTransId="{622288F8-D645-4898-86AB-198DD6944186}"/>
    <dgm:cxn modelId="{8FA5DBB9-6610-4660-A0F2-9C8FDEEB02EC}" type="presOf" srcId="{3C4A93BB-597C-46A7-99E0-F521812C6688}" destId="{91DCCC12-9AE9-40C7-A97F-95606E1474EF}" srcOrd="0" destOrd="0" presId="urn:microsoft.com/office/officeart/2005/8/layout/cycle4"/>
    <dgm:cxn modelId="{745AA9BD-A08C-4114-AC4F-417EEEE09831}" type="presOf" srcId="{74BC629D-D472-4F49-96CD-41DEBA47F301}" destId="{5C199108-4ABE-47F5-AE22-E865564D639D}" srcOrd="0" destOrd="0" presId="urn:microsoft.com/office/officeart/2005/8/layout/cycle4"/>
    <dgm:cxn modelId="{90C1F7C0-45B8-4711-BD44-B8618BD9DB61}" type="presOf" srcId="{4C580596-6A51-43BC-81CA-F39AC99BCF1B}" destId="{165AA976-8D0B-4C47-B6B4-DCD38DE48892}" srcOrd="1" destOrd="0" presId="urn:microsoft.com/office/officeart/2005/8/layout/cycle4"/>
    <dgm:cxn modelId="{454E47C6-4FBD-4073-A6B2-B2C7FB60927B}" srcId="{F5A436ED-19FD-4FF3-A323-FB0225B01EC8}" destId="{4EFEBF6C-2472-4718-B6E2-1092EDAFF383}" srcOrd="1" destOrd="0" parTransId="{664D6522-612D-49BD-9A26-A7979F3A08FC}" sibTransId="{F2A02216-03DF-4870-B7A7-FCE990F126D2}"/>
    <dgm:cxn modelId="{EE94B5C7-A5BF-443B-8F15-2DDCD5DB08FB}" type="presOf" srcId="{C571532D-28C6-434F-A197-845D03D7B7BE}" destId="{440682F5-A991-48B8-B9E4-224788D8DED8}" srcOrd="1" destOrd="3" presId="urn:microsoft.com/office/officeart/2005/8/layout/cycle4"/>
    <dgm:cxn modelId="{907589C9-E499-4EFF-A652-234F0FBA62B5}" type="presOf" srcId="{0EB2B53E-E3D7-48D0-A6C0-F98BA5362003}" destId="{5CFF5E80-EDB4-4DDF-8356-FD802FFEE65D}" srcOrd="0" destOrd="2" presId="urn:microsoft.com/office/officeart/2005/8/layout/cycle4"/>
    <dgm:cxn modelId="{0BEED2CC-7BBB-4046-B436-F4189F6B4848}" type="presOf" srcId="{273EC129-B6C4-416F-82C1-8BB2A304F65B}" destId="{440682F5-A991-48B8-B9E4-224788D8DED8}" srcOrd="1" destOrd="2" presId="urn:microsoft.com/office/officeart/2005/8/layout/cycle4"/>
    <dgm:cxn modelId="{3BC3F6CF-C796-4566-9406-8082D4259B6C}" type="presOf" srcId="{273EC129-B6C4-416F-82C1-8BB2A304F65B}" destId="{5C199108-4ABE-47F5-AE22-E865564D639D}" srcOrd="0" destOrd="2" presId="urn:microsoft.com/office/officeart/2005/8/layout/cycle4"/>
    <dgm:cxn modelId="{26C7C5D4-9639-4613-A368-375DF79A4F3F}" type="presOf" srcId="{4EFEBF6C-2472-4718-B6E2-1092EDAFF383}" destId="{5CFF5E80-EDB4-4DDF-8356-FD802FFEE65D}" srcOrd="0" destOrd="1" presId="urn:microsoft.com/office/officeart/2005/8/layout/cycle4"/>
    <dgm:cxn modelId="{598A8CDA-7A66-4677-8653-7D65B8B6C33C}" type="presOf" srcId="{C571532D-28C6-434F-A197-845D03D7B7BE}" destId="{5C199108-4ABE-47F5-AE22-E865564D639D}" srcOrd="0" destOrd="3" presId="urn:microsoft.com/office/officeart/2005/8/layout/cycle4"/>
    <dgm:cxn modelId="{CAF303DE-5BB8-4F12-BE58-093D89A17383}" srcId="{8647B0E4-1794-41B5-BA88-C7BE864B37C5}" destId="{D167076A-AA75-4799-A534-BB8C42AE8F98}" srcOrd="5" destOrd="0" parTransId="{8913D55E-9048-4776-A3EC-1AB3C5A04A8D}" sibTransId="{24D38755-463C-41A3-95FF-144E24125F82}"/>
    <dgm:cxn modelId="{3BEA46DE-E5B3-4614-A1E8-E48D6EDCF619}" type="presOf" srcId="{F27A8C71-4913-45AB-BAD5-D26CEBCEA566}" destId="{48CD7651-8F8C-474D-B5CD-BE6CA1ED2454}" srcOrd="0" destOrd="3" presId="urn:microsoft.com/office/officeart/2005/8/layout/cycle4"/>
    <dgm:cxn modelId="{B583E2DF-FCDA-43F8-B722-3388D1ED8E42}" type="presOf" srcId="{B68DCEA3-0B2E-4FD1-B9CC-5326F723B996}" destId="{440682F5-A991-48B8-B9E4-224788D8DED8}" srcOrd="1" destOrd="4" presId="urn:microsoft.com/office/officeart/2005/8/layout/cycle4"/>
    <dgm:cxn modelId="{607197E0-7648-4B52-91EF-32D35A50DC11}" type="presOf" srcId="{74BC629D-D472-4F49-96CD-41DEBA47F301}" destId="{440682F5-A991-48B8-B9E4-224788D8DED8}" srcOrd="1" destOrd="0" presId="urn:microsoft.com/office/officeart/2005/8/layout/cycle4"/>
    <dgm:cxn modelId="{3E92C7E3-959C-47AE-8013-267B33BCE120}" srcId="{BF7D2F2F-2A34-4FE4-A2E0-F6AFD9299C40}" destId="{852DC3CF-10B2-48F6-A235-DBDFB1346183}" srcOrd="3" destOrd="0" parTransId="{C6E9E2F9-32AB-4AF5-AF0A-E74C26110E2B}" sibTransId="{61001AB2-D1CB-4825-842F-448EAC9DC88F}"/>
    <dgm:cxn modelId="{D3BBC4EA-60F8-452F-AF7A-F7BF43E9D791}" type="presOf" srcId="{4FF5D123-12E7-4FF9-9240-6B1AACF5BD75}" destId="{48CD7651-8F8C-474D-B5CD-BE6CA1ED2454}" srcOrd="0" destOrd="0" presId="urn:microsoft.com/office/officeart/2005/8/layout/cycle4"/>
    <dgm:cxn modelId="{2AFA68ED-5405-44FE-92BF-438126F3BEB9}" srcId="{3C4A93BB-597C-46A7-99E0-F521812C6688}" destId="{273EC129-B6C4-416F-82C1-8BB2A304F65B}" srcOrd="2" destOrd="0" parTransId="{7D42CB4C-D00A-43DA-A904-0C2D56B21C38}" sibTransId="{456B4AF4-9919-4AC2-B3BD-C049B504C819}"/>
    <dgm:cxn modelId="{EC510CF0-13C5-47AB-B6AF-A457F1864025}" type="presOf" srcId="{0EB2B53E-E3D7-48D0-A6C0-F98BA5362003}" destId="{165AA976-8D0B-4C47-B6B4-DCD38DE48892}" srcOrd="1" destOrd="2" presId="urn:microsoft.com/office/officeart/2005/8/layout/cycle4"/>
    <dgm:cxn modelId="{C88ED8F5-7A33-4537-B267-4CCB7599C8BA}" srcId="{BF7D2F2F-2A34-4FE4-A2E0-F6AFD9299C40}" destId="{FB697712-C6E5-41D0-BAF9-E0703143141B}" srcOrd="0" destOrd="0" parTransId="{4031CAC4-BEDD-44AB-B024-87709EADF5BC}" sibTransId="{813A1AFE-9414-4F6A-910D-D73A795CC098}"/>
    <dgm:cxn modelId="{E8F235F8-6F21-4E2B-AB35-975CBCF83CAB}" type="presOf" srcId="{D3DB4A52-0541-4E2D-862B-53CFF01FF882}" destId="{48CD7651-8F8C-474D-B5CD-BE6CA1ED2454}" srcOrd="0" destOrd="1" presId="urn:microsoft.com/office/officeart/2005/8/layout/cycle4"/>
    <dgm:cxn modelId="{AFC5389A-095D-486F-B06B-05BBAB2DF29F}" type="presParOf" srcId="{96DE533D-3601-4D95-8A73-9CBE311D33FE}" destId="{D3183CD2-80E2-442D-9199-1C80ACD5BF54}" srcOrd="0" destOrd="0" presId="urn:microsoft.com/office/officeart/2005/8/layout/cycle4"/>
    <dgm:cxn modelId="{D8630E4A-2FC2-4DF7-88BE-1B1F10E772CF}" type="presParOf" srcId="{D3183CD2-80E2-442D-9199-1C80ACD5BF54}" destId="{2A95A779-1DF1-4DF9-A300-DC8F607442CC}" srcOrd="0" destOrd="0" presId="urn:microsoft.com/office/officeart/2005/8/layout/cycle4"/>
    <dgm:cxn modelId="{8118E766-724A-495E-B562-C6F1AB201CFA}" type="presParOf" srcId="{2A95A779-1DF1-4DF9-A300-DC8F607442CC}" destId="{48CD7651-8F8C-474D-B5CD-BE6CA1ED2454}" srcOrd="0" destOrd="0" presId="urn:microsoft.com/office/officeart/2005/8/layout/cycle4"/>
    <dgm:cxn modelId="{7D74054A-ABFF-4F2F-9DCD-758214D27541}" type="presParOf" srcId="{2A95A779-1DF1-4DF9-A300-DC8F607442CC}" destId="{BBE8DD70-8BB4-4D4E-B8CC-AF8A9A9506F8}" srcOrd="1" destOrd="0" presId="urn:microsoft.com/office/officeart/2005/8/layout/cycle4"/>
    <dgm:cxn modelId="{17BA090D-45D2-4DC7-B902-FD1A58827C1D}" type="presParOf" srcId="{D3183CD2-80E2-442D-9199-1C80ACD5BF54}" destId="{51EB65E1-37C6-4683-B3CD-26CE437570D3}" srcOrd="1" destOrd="0" presId="urn:microsoft.com/office/officeart/2005/8/layout/cycle4"/>
    <dgm:cxn modelId="{1647F44C-E23B-4D45-A04D-2A54AF2D0415}" type="presParOf" srcId="{51EB65E1-37C6-4683-B3CD-26CE437570D3}" destId="{5CFF5E80-EDB4-4DDF-8356-FD802FFEE65D}" srcOrd="0" destOrd="0" presId="urn:microsoft.com/office/officeart/2005/8/layout/cycle4"/>
    <dgm:cxn modelId="{C42F9065-FAB5-41D2-B475-5AEBAA9AE73E}" type="presParOf" srcId="{51EB65E1-37C6-4683-B3CD-26CE437570D3}" destId="{165AA976-8D0B-4C47-B6B4-DCD38DE48892}" srcOrd="1" destOrd="0" presId="urn:microsoft.com/office/officeart/2005/8/layout/cycle4"/>
    <dgm:cxn modelId="{068D90AE-911C-4C3F-98FF-8CAFE342B6CD}" type="presParOf" srcId="{D3183CD2-80E2-442D-9199-1C80ACD5BF54}" destId="{0BD2983E-A653-4F47-9CCB-093A27336E43}" srcOrd="2" destOrd="0" presId="urn:microsoft.com/office/officeart/2005/8/layout/cycle4"/>
    <dgm:cxn modelId="{61C1F49D-105E-465F-9EBF-78B6E913588D}" type="presParOf" srcId="{0BD2983E-A653-4F47-9CCB-093A27336E43}" destId="{5C199108-4ABE-47F5-AE22-E865564D639D}" srcOrd="0" destOrd="0" presId="urn:microsoft.com/office/officeart/2005/8/layout/cycle4"/>
    <dgm:cxn modelId="{D0FE79D4-FF14-405A-B551-96B7FF7C7CA5}" type="presParOf" srcId="{0BD2983E-A653-4F47-9CCB-093A27336E43}" destId="{440682F5-A991-48B8-B9E4-224788D8DED8}" srcOrd="1" destOrd="0" presId="urn:microsoft.com/office/officeart/2005/8/layout/cycle4"/>
    <dgm:cxn modelId="{52114760-8A99-411A-9884-2C2AF9CE6FF8}" type="presParOf" srcId="{D3183CD2-80E2-442D-9199-1C80ACD5BF54}" destId="{B1DEC418-1DF0-4BA5-99FE-A72C0EF21EC1}" srcOrd="3" destOrd="0" presId="urn:microsoft.com/office/officeart/2005/8/layout/cycle4"/>
    <dgm:cxn modelId="{02F0C17C-3668-4356-98B7-A6B91B6ADC24}" type="presParOf" srcId="{B1DEC418-1DF0-4BA5-99FE-A72C0EF21EC1}" destId="{7BB0D04F-332D-4C4D-B2F9-B9A7C8C94F26}" srcOrd="0" destOrd="0" presId="urn:microsoft.com/office/officeart/2005/8/layout/cycle4"/>
    <dgm:cxn modelId="{791ED9E6-7A31-4BB8-A75F-69A1D127DAA9}" type="presParOf" srcId="{B1DEC418-1DF0-4BA5-99FE-A72C0EF21EC1}" destId="{10582668-06AF-437E-B938-1A9EB0EAC313}" srcOrd="1" destOrd="0" presId="urn:microsoft.com/office/officeart/2005/8/layout/cycle4"/>
    <dgm:cxn modelId="{36C9A80D-A48C-4DDC-9020-157085823260}" type="presParOf" srcId="{D3183CD2-80E2-442D-9199-1C80ACD5BF54}" destId="{EA848309-C40C-4599-804E-B5CE460362D9}" srcOrd="4" destOrd="0" presId="urn:microsoft.com/office/officeart/2005/8/layout/cycle4"/>
    <dgm:cxn modelId="{B5774DD9-672A-484B-A5CA-A21DB132D669}" type="presParOf" srcId="{96DE533D-3601-4D95-8A73-9CBE311D33FE}" destId="{2B4A9AE0-90C5-4E71-B0F2-BCB36CD2C51D}" srcOrd="1" destOrd="0" presId="urn:microsoft.com/office/officeart/2005/8/layout/cycle4"/>
    <dgm:cxn modelId="{560AF3C3-BB00-4933-887A-F5623F384230}" type="presParOf" srcId="{2B4A9AE0-90C5-4E71-B0F2-BCB36CD2C51D}" destId="{CD31A58F-4EB2-4ED1-BF82-C339EF0B7891}" srcOrd="0" destOrd="0" presId="urn:microsoft.com/office/officeart/2005/8/layout/cycle4"/>
    <dgm:cxn modelId="{036B75A1-3012-4AD9-88EB-2D05C6891802}" type="presParOf" srcId="{2B4A9AE0-90C5-4E71-B0F2-BCB36CD2C51D}" destId="{A10B28B0-F52B-48A8-997D-25EC66FCCBB6}" srcOrd="1" destOrd="0" presId="urn:microsoft.com/office/officeart/2005/8/layout/cycle4"/>
    <dgm:cxn modelId="{45817373-243A-4F50-9232-FF9A1E40774C}" type="presParOf" srcId="{2B4A9AE0-90C5-4E71-B0F2-BCB36CD2C51D}" destId="{91DCCC12-9AE9-40C7-A97F-95606E1474EF}" srcOrd="2" destOrd="0" presId="urn:microsoft.com/office/officeart/2005/8/layout/cycle4"/>
    <dgm:cxn modelId="{FD49B419-515E-4D80-9154-7BA5A93AA800}" type="presParOf" srcId="{2B4A9AE0-90C5-4E71-B0F2-BCB36CD2C51D}" destId="{087523A0-64EB-4495-ADC6-5786F5EEB10B}" srcOrd="3" destOrd="0" presId="urn:microsoft.com/office/officeart/2005/8/layout/cycle4"/>
    <dgm:cxn modelId="{04E9B55D-41FB-4EE4-807E-A2647A7D40EF}" type="presParOf" srcId="{2B4A9AE0-90C5-4E71-B0F2-BCB36CD2C51D}" destId="{5C89224D-10D4-433A-9B8F-C1590E5E3A4F}" srcOrd="4" destOrd="0" presId="urn:microsoft.com/office/officeart/2005/8/layout/cycle4"/>
    <dgm:cxn modelId="{7159233E-743E-48A6-A238-803557373529}" type="presParOf" srcId="{96DE533D-3601-4D95-8A73-9CBE311D33FE}" destId="{B2BE76E2-7BA9-40BA-A28B-DF4AF76E5402}" srcOrd="2" destOrd="0" presId="urn:microsoft.com/office/officeart/2005/8/layout/cycle4"/>
    <dgm:cxn modelId="{D97F3BA1-78C8-4F7C-BEDF-3DDC454F64FF}" type="presParOf" srcId="{96DE533D-3601-4D95-8A73-9CBE311D33FE}" destId="{EFE9F5DC-8428-4C88-9E8B-EB80961AAC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8359D-4555-43BB-B0FD-7B4F175A5D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754858-9CFA-4A2C-B0D7-36CC04D4DE93}">
      <dgm:prSet/>
      <dgm:spPr/>
      <dgm:t>
        <a:bodyPr/>
        <a:lstStyle/>
        <a:p>
          <a:r>
            <a:rPr lang="en-US"/>
            <a:t>Understanding the experiences, concerns, and perspectives of patients</a:t>
          </a:r>
        </a:p>
      </dgm:t>
    </dgm:pt>
    <dgm:pt modelId="{1AF627D8-DCDE-4096-98FB-BB89E9EBAE42}" type="parTrans" cxnId="{619DA6BC-620A-4DBC-A122-AA368ECAFF73}">
      <dgm:prSet/>
      <dgm:spPr/>
      <dgm:t>
        <a:bodyPr/>
        <a:lstStyle/>
        <a:p>
          <a:endParaRPr lang="en-US"/>
        </a:p>
      </dgm:t>
    </dgm:pt>
    <dgm:pt modelId="{7DD6BFA3-29F2-4319-A86D-4A93BA909064}" type="sibTrans" cxnId="{619DA6BC-620A-4DBC-A122-AA368ECAFF73}">
      <dgm:prSet/>
      <dgm:spPr/>
      <dgm:t>
        <a:bodyPr/>
        <a:lstStyle/>
        <a:p>
          <a:endParaRPr lang="en-US"/>
        </a:p>
      </dgm:t>
    </dgm:pt>
    <dgm:pt modelId="{2730FEC5-C5BA-4035-A2D1-7DE06AA44B89}">
      <dgm:prSet/>
      <dgm:spPr/>
      <dgm:t>
        <a:bodyPr/>
        <a:lstStyle/>
        <a:p>
          <a:r>
            <a:rPr lang="en-US" dirty="0"/>
            <a:t>Being emotionally aware in order to contextualize and recognize them from one’s own feelings</a:t>
          </a:r>
        </a:p>
      </dgm:t>
    </dgm:pt>
    <dgm:pt modelId="{EC4FEABB-F988-4316-B2E9-9916BF450B6A}" type="parTrans" cxnId="{68C694B7-7D42-4AC5-9996-6A5E7EE1D246}">
      <dgm:prSet/>
      <dgm:spPr/>
      <dgm:t>
        <a:bodyPr/>
        <a:lstStyle/>
        <a:p>
          <a:endParaRPr lang="en-US"/>
        </a:p>
      </dgm:t>
    </dgm:pt>
    <dgm:pt modelId="{EF129675-5F15-45D9-841B-D3A485DC8384}" type="sibTrans" cxnId="{68C694B7-7D42-4AC5-9996-6A5E7EE1D246}">
      <dgm:prSet/>
      <dgm:spPr/>
      <dgm:t>
        <a:bodyPr/>
        <a:lstStyle/>
        <a:p>
          <a:endParaRPr lang="en-US"/>
        </a:p>
      </dgm:t>
    </dgm:pt>
    <dgm:pt modelId="{48526BBC-7814-44D6-91F4-020F45772983}">
      <dgm:prSet/>
      <dgm:spPr/>
      <dgm:t>
        <a:bodyPr/>
        <a:lstStyle/>
        <a:p>
          <a:r>
            <a:rPr lang="en-US"/>
            <a:t>Being able to communicate this understanding to the patient with an intention to helping prevent and relieve suffering </a:t>
          </a:r>
        </a:p>
      </dgm:t>
    </dgm:pt>
    <dgm:pt modelId="{376D67EB-8E8D-482A-AC00-94EAB55E5CF2}" type="parTrans" cxnId="{5B9134C6-3B1D-4097-9873-716F023FA384}">
      <dgm:prSet/>
      <dgm:spPr/>
      <dgm:t>
        <a:bodyPr/>
        <a:lstStyle/>
        <a:p>
          <a:endParaRPr lang="en-US"/>
        </a:p>
      </dgm:t>
    </dgm:pt>
    <dgm:pt modelId="{9D3BE185-3DB8-4C56-9BC1-A719A42D679F}" type="sibTrans" cxnId="{5B9134C6-3B1D-4097-9873-716F023FA384}">
      <dgm:prSet/>
      <dgm:spPr/>
      <dgm:t>
        <a:bodyPr/>
        <a:lstStyle/>
        <a:p>
          <a:endParaRPr lang="en-US"/>
        </a:p>
      </dgm:t>
    </dgm:pt>
    <dgm:pt modelId="{FA146393-CCFA-C744-ACBA-07B226D31423}" type="pres">
      <dgm:prSet presAssocID="{8FD8359D-4555-43BB-B0FD-7B4F175A5D6E}" presName="linear" presStyleCnt="0">
        <dgm:presLayoutVars>
          <dgm:animLvl val="lvl"/>
          <dgm:resizeHandles val="exact"/>
        </dgm:presLayoutVars>
      </dgm:prSet>
      <dgm:spPr/>
    </dgm:pt>
    <dgm:pt modelId="{F8B5A6B5-90D2-E748-BFD3-B0E44569717A}" type="pres">
      <dgm:prSet presAssocID="{42754858-9CFA-4A2C-B0D7-36CC04D4DE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D606A1-C486-AD43-9D5B-0752F93BEBB3}" type="pres">
      <dgm:prSet presAssocID="{7DD6BFA3-29F2-4319-A86D-4A93BA909064}" presName="spacer" presStyleCnt="0"/>
      <dgm:spPr/>
    </dgm:pt>
    <dgm:pt modelId="{B4FFDD03-2124-D744-9347-AEF14F1DD0E8}" type="pres">
      <dgm:prSet presAssocID="{2730FEC5-C5BA-4035-A2D1-7DE06AA44B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EDED3B-7F4E-B84D-AEF3-4F8AAD195547}" type="pres">
      <dgm:prSet presAssocID="{EF129675-5F15-45D9-841B-D3A485DC8384}" presName="spacer" presStyleCnt="0"/>
      <dgm:spPr/>
    </dgm:pt>
    <dgm:pt modelId="{A541D413-77F6-E143-A891-D998FC2836BA}" type="pres">
      <dgm:prSet presAssocID="{48526BBC-7814-44D6-91F4-020F4577298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130838-7FF5-2A4F-9E2A-A277E49766C9}" type="presOf" srcId="{2730FEC5-C5BA-4035-A2D1-7DE06AA44B89}" destId="{B4FFDD03-2124-D744-9347-AEF14F1DD0E8}" srcOrd="0" destOrd="0" presId="urn:microsoft.com/office/officeart/2005/8/layout/vList2"/>
    <dgm:cxn modelId="{1DAB3E6E-FA55-2549-811C-F80A44488F71}" type="presOf" srcId="{42754858-9CFA-4A2C-B0D7-36CC04D4DE93}" destId="{F8B5A6B5-90D2-E748-BFD3-B0E44569717A}" srcOrd="0" destOrd="0" presId="urn:microsoft.com/office/officeart/2005/8/layout/vList2"/>
    <dgm:cxn modelId="{AC49E86F-7C3D-E34F-A4E8-4CC7D0749304}" type="presOf" srcId="{8FD8359D-4555-43BB-B0FD-7B4F175A5D6E}" destId="{FA146393-CCFA-C744-ACBA-07B226D31423}" srcOrd="0" destOrd="0" presId="urn:microsoft.com/office/officeart/2005/8/layout/vList2"/>
    <dgm:cxn modelId="{2E11B1A7-AF4E-EC41-BB5A-8C8D160A6FCB}" type="presOf" srcId="{48526BBC-7814-44D6-91F4-020F45772983}" destId="{A541D413-77F6-E143-A891-D998FC2836BA}" srcOrd="0" destOrd="0" presId="urn:microsoft.com/office/officeart/2005/8/layout/vList2"/>
    <dgm:cxn modelId="{68C694B7-7D42-4AC5-9996-6A5E7EE1D246}" srcId="{8FD8359D-4555-43BB-B0FD-7B4F175A5D6E}" destId="{2730FEC5-C5BA-4035-A2D1-7DE06AA44B89}" srcOrd="1" destOrd="0" parTransId="{EC4FEABB-F988-4316-B2E9-9916BF450B6A}" sibTransId="{EF129675-5F15-45D9-841B-D3A485DC8384}"/>
    <dgm:cxn modelId="{619DA6BC-620A-4DBC-A122-AA368ECAFF73}" srcId="{8FD8359D-4555-43BB-B0FD-7B4F175A5D6E}" destId="{42754858-9CFA-4A2C-B0D7-36CC04D4DE93}" srcOrd="0" destOrd="0" parTransId="{1AF627D8-DCDE-4096-98FB-BB89E9EBAE42}" sibTransId="{7DD6BFA3-29F2-4319-A86D-4A93BA909064}"/>
    <dgm:cxn modelId="{5B9134C6-3B1D-4097-9873-716F023FA384}" srcId="{8FD8359D-4555-43BB-B0FD-7B4F175A5D6E}" destId="{48526BBC-7814-44D6-91F4-020F45772983}" srcOrd="2" destOrd="0" parTransId="{376D67EB-8E8D-482A-AC00-94EAB55E5CF2}" sibTransId="{9D3BE185-3DB8-4C56-9BC1-A719A42D679F}"/>
    <dgm:cxn modelId="{BE21EDA6-B2CF-2B42-A84A-3FA0A1DE5662}" type="presParOf" srcId="{FA146393-CCFA-C744-ACBA-07B226D31423}" destId="{F8B5A6B5-90D2-E748-BFD3-B0E44569717A}" srcOrd="0" destOrd="0" presId="urn:microsoft.com/office/officeart/2005/8/layout/vList2"/>
    <dgm:cxn modelId="{1676472C-0B5D-8842-9A5F-8053267D14D0}" type="presParOf" srcId="{FA146393-CCFA-C744-ACBA-07B226D31423}" destId="{4CD606A1-C486-AD43-9D5B-0752F93BEBB3}" srcOrd="1" destOrd="0" presId="urn:microsoft.com/office/officeart/2005/8/layout/vList2"/>
    <dgm:cxn modelId="{DBED8C91-8514-BE4C-9E29-8FFE054D1BCC}" type="presParOf" srcId="{FA146393-CCFA-C744-ACBA-07B226D31423}" destId="{B4FFDD03-2124-D744-9347-AEF14F1DD0E8}" srcOrd="2" destOrd="0" presId="urn:microsoft.com/office/officeart/2005/8/layout/vList2"/>
    <dgm:cxn modelId="{CCCEA837-412E-244F-A18D-A7A5D4B3D2EB}" type="presParOf" srcId="{FA146393-CCFA-C744-ACBA-07B226D31423}" destId="{A1EDED3B-7F4E-B84D-AEF3-4F8AAD195547}" srcOrd="3" destOrd="0" presId="urn:microsoft.com/office/officeart/2005/8/layout/vList2"/>
    <dgm:cxn modelId="{7BF0E67F-A478-2C45-B58E-07D2B36963E3}" type="presParOf" srcId="{FA146393-CCFA-C744-ACBA-07B226D31423}" destId="{A541D413-77F6-E143-A891-D998FC2836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99108-4ABE-47F5-AE22-E865564D639D}">
      <dsp:nvSpPr>
        <dsp:cNvPr id="0" name=""/>
        <dsp:cNvSpPr/>
      </dsp:nvSpPr>
      <dsp:spPr>
        <a:xfrm>
          <a:off x="5769877" y="3584848"/>
          <a:ext cx="3042793" cy="197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15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Resilience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Anxiety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Childhood trauma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Grief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Depression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Catastrophizing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726012" y="4120905"/>
        <a:ext cx="2043361" cy="1391686"/>
      </dsp:txXfrm>
    </dsp:sp>
    <dsp:sp modelId="{7BB0D04F-332D-4C4D-B2F9-B9A7C8C94F26}">
      <dsp:nvSpPr>
        <dsp:cNvPr id="0" name=""/>
        <dsp:cNvSpPr/>
      </dsp:nvSpPr>
      <dsp:spPr>
        <a:xfrm>
          <a:off x="737101" y="3545684"/>
          <a:ext cx="3042793" cy="197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15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Religious faith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Existential issues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Suffering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Spiritual distress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Values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80398" y="4081741"/>
        <a:ext cx="2043361" cy="1391686"/>
      </dsp:txXfrm>
    </dsp:sp>
    <dsp:sp modelId="{5CFF5E80-EDB4-4DDF-8356-FD802FFEE65D}">
      <dsp:nvSpPr>
        <dsp:cNvPr id="0" name=""/>
        <dsp:cNvSpPr/>
      </dsp:nvSpPr>
      <dsp:spPr>
        <a:xfrm>
          <a:off x="5742432" y="768232"/>
          <a:ext cx="3042793" cy="197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15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bg1"/>
              </a:solidFill>
            </a:rPr>
            <a:t>Work status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bg1"/>
              </a:solidFill>
            </a:rPr>
            <a:t>Intimacy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Relationships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Finances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Family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698566" y="811529"/>
        <a:ext cx="2043361" cy="1391686"/>
      </dsp:txXfrm>
    </dsp:sp>
    <dsp:sp modelId="{48CD7651-8F8C-474D-B5CD-BE6CA1ED2454}">
      <dsp:nvSpPr>
        <dsp:cNvPr id="0" name=""/>
        <dsp:cNvSpPr/>
      </dsp:nvSpPr>
      <dsp:spPr>
        <a:xfrm>
          <a:off x="777874" y="740795"/>
          <a:ext cx="3042793" cy="197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15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Sleep/fatigue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Inflammation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Gender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Nutritional status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Conditioning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chemeClr val="tx1"/>
              </a:solidFill>
            </a:rPr>
            <a:t>Previous pain experience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21171" y="784092"/>
        <a:ext cx="2043361" cy="1391686"/>
      </dsp:txXfrm>
    </dsp:sp>
    <dsp:sp modelId="{CD31A58F-4EB2-4ED1-BF82-C339EF0B7891}">
      <dsp:nvSpPr>
        <dsp:cNvPr id="0" name=""/>
        <dsp:cNvSpPr/>
      </dsp:nvSpPr>
      <dsp:spPr>
        <a:xfrm>
          <a:off x="2590798" y="1131380"/>
          <a:ext cx="2239453" cy="19193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Biological</a:t>
          </a:r>
          <a:endParaRPr lang="en-US" sz="1800" kern="1200" dirty="0"/>
        </a:p>
      </dsp:txBody>
      <dsp:txXfrm>
        <a:off x="3246719" y="1693545"/>
        <a:ext cx="1583532" cy="1357187"/>
      </dsp:txXfrm>
    </dsp:sp>
    <dsp:sp modelId="{A10B28B0-F52B-48A8-997D-25EC66FCCBB6}">
      <dsp:nvSpPr>
        <dsp:cNvPr id="0" name=""/>
        <dsp:cNvSpPr/>
      </dsp:nvSpPr>
      <dsp:spPr>
        <a:xfrm rot="5400000">
          <a:off x="5001595" y="961035"/>
          <a:ext cx="1919378" cy="225790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Social</a:t>
          </a:r>
          <a:endParaRPr lang="en-US" sz="1600" kern="1200" dirty="0"/>
        </a:p>
      </dsp:txBody>
      <dsp:txXfrm rot="-5400000">
        <a:off x="4832330" y="1692474"/>
        <a:ext cx="1596583" cy="1357205"/>
      </dsp:txXfrm>
    </dsp:sp>
    <dsp:sp modelId="{91DCCC12-9AE9-40C7-A97F-95606E1474EF}">
      <dsp:nvSpPr>
        <dsp:cNvPr id="0" name=""/>
        <dsp:cNvSpPr/>
      </dsp:nvSpPr>
      <dsp:spPr>
        <a:xfrm rot="10800000">
          <a:off x="4815154" y="3055372"/>
          <a:ext cx="2273858" cy="18746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Psychological</a:t>
          </a:r>
          <a:endParaRPr lang="en-US" sz="1600" kern="1200" dirty="0"/>
        </a:p>
      </dsp:txBody>
      <dsp:txXfrm rot="10800000">
        <a:off x="4815154" y="3055372"/>
        <a:ext cx="1607860" cy="1325579"/>
      </dsp:txXfrm>
    </dsp:sp>
    <dsp:sp modelId="{087523A0-64EB-4495-ADC6-5786F5EEB10B}">
      <dsp:nvSpPr>
        <dsp:cNvPr id="0" name=""/>
        <dsp:cNvSpPr/>
      </dsp:nvSpPr>
      <dsp:spPr>
        <a:xfrm rot="16200000">
          <a:off x="2783453" y="2888587"/>
          <a:ext cx="1853395" cy="222683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Spiritual</a:t>
          </a:r>
          <a:endParaRPr lang="en-US" sz="1800" kern="1200" dirty="0"/>
        </a:p>
      </dsp:txBody>
      <dsp:txXfrm rot="5400000">
        <a:off x="3248957" y="3075308"/>
        <a:ext cx="1574612" cy="1310548"/>
      </dsp:txXfrm>
    </dsp:sp>
    <dsp:sp modelId="{B2BE76E2-7BA9-40BA-A28B-DF4AF76E5402}">
      <dsp:nvSpPr>
        <dsp:cNvPr id="0" name=""/>
        <dsp:cNvSpPr/>
      </dsp:nvSpPr>
      <dsp:spPr>
        <a:xfrm>
          <a:off x="4226667" y="2343231"/>
          <a:ext cx="1203526" cy="914399"/>
        </a:xfrm>
        <a:prstGeom prst="circularArrow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9F5DC-8428-4C88-9E8B-EB80961AAC20}">
      <dsp:nvSpPr>
        <dsp:cNvPr id="0" name=""/>
        <dsp:cNvSpPr/>
      </dsp:nvSpPr>
      <dsp:spPr>
        <a:xfrm rot="10800000">
          <a:off x="4173764" y="2771773"/>
          <a:ext cx="1274541" cy="949327"/>
        </a:xfrm>
        <a:prstGeom prst="circularArrow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5A6B5-90D2-E748-BFD3-B0E44569717A}">
      <dsp:nvSpPr>
        <dsp:cNvPr id="0" name=""/>
        <dsp:cNvSpPr/>
      </dsp:nvSpPr>
      <dsp:spPr>
        <a:xfrm>
          <a:off x="0" y="100811"/>
          <a:ext cx="7644302" cy="1622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Understanding the experiences, concerns, and perspectives of patients</a:t>
          </a:r>
        </a:p>
      </dsp:txBody>
      <dsp:txXfrm>
        <a:off x="79193" y="180004"/>
        <a:ext cx="7485916" cy="1463892"/>
      </dsp:txXfrm>
    </dsp:sp>
    <dsp:sp modelId="{B4FFDD03-2124-D744-9347-AEF14F1DD0E8}">
      <dsp:nvSpPr>
        <dsp:cNvPr id="0" name=""/>
        <dsp:cNvSpPr/>
      </dsp:nvSpPr>
      <dsp:spPr>
        <a:xfrm>
          <a:off x="0" y="1806609"/>
          <a:ext cx="7644302" cy="1622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Being emotionally aware in order to contextualize and recognize them from one’s own feelings</a:t>
          </a:r>
        </a:p>
      </dsp:txBody>
      <dsp:txXfrm>
        <a:off x="79193" y="1885802"/>
        <a:ext cx="7485916" cy="1463892"/>
      </dsp:txXfrm>
    </dsp:sp>
    <dsp:sp modelId="{A541D413-77F6-E143-A891-D998FC2836BA}">
      <dsp:nvSpPr>
        <dsp:cNvPr id="0" name=""/>
        <dsp:cNvSpPr/>
      </dsp:nvSpPr>
      <dsp:spPr>
        <a:xfrm>
          <a:off x="0" y="3512408"/>
          <a:ext cx="7644302" cy="1622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Being able to communicate this understanding to the patient with an intention to helping prevent and relieve suffering </a:t>
          </a:r>
        </a:p>
      </dsp:txBody>
      <dsp:txXfrm>
        <a:off x="79193" y="3591601"/>
        <a:ext cx="7485916" cy="1463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D9EE8-10A2-1647-B725-9C6FB8E6179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FCAF0-C76A-4C43-89B1-D3F3B7C3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1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45" name="Shape 5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rPr dirty="0"/>
              <a:t>EBM, evidence-based medicine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7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E3DC-A6A5-42E7-95B0-8F7F2FF7F5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31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fear avoidance model holds that an individual's fear of pain leads to avoiding perceived aggravating activity, leading to disability, deconditioning, and depression...this leads to catastrophizing...</a:t>
            </a:r>
          </a:p>
          <a:p>
            <a:r>
              <a:rPr lang="en-US" dirty="0"/>
              <a:t>Which further exacerbates the pain and creates a vicious cycle</a:t>
            </a:r>
          </a:p>
          <a:p>
            <a:r>
              <a:rPr lang="en-US" dirty="0"/>
              <a:t>The take home message of this is the need to change the narrative – to interrupt the cycle. This can be done in various ways, including graded exposure – gradually exposing the feared situation in a controlled manner, as well cognitive behavioral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7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AE, adverse event; HCP, healthcare professional.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E3DC-A6A5-42E7-95B0-8F7F2FF7F5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55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HCP, healthcare professional.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394EC-7E32-474D-BF38-796095783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8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DE62-533E-9693-5A67-6F585AA36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FAD31-3C33-C10F-2D3E-31A7A879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A3390-352E-9D95-0F41-E45DC2F6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3472-36E8-4D4E-CF46-B5906AA8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892AB-64B6-29A0-A66C-65C857ED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B0AE-CD6A-3AFB-8C6B-091A2DA9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CB14C-F624-6CA3-7A78-C660763F2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42634-2682-FC6F-9C50-94D2AACD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7C0EE-0237-8641-9753-C228F3F7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62485-F348-90EA-4C93-26594667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13654-7869-5966-9D35-976DAFB68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DD058-32EA-1A74-391C-7C7BE2AED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89F73-93F3-CCC6-5F24-9AC788FF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03AB8-1B0D-4E86-5238-5C7B92A8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7150-9A98-172D-111C-96638FF6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9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C27F-8158-D95C-0270-6C5A18C09C1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715040-51BB-5EAD-7551-4E1CFE343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50B323-4A45-FF99-0514-1788CD001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15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C895-C0E8-FC20-F12D-46A9F985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2ABCB-D78F-C9F7-4606-A021A904C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8EC0C-8A54-05EC-222F-0A3C4A12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F5F73-D05B-0998-7844-356DC868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9BEA5-CA29-7AB2-D99B-C46894C4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3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F7C3-E804-9D24-1768-2E60262D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46813-5D44-77D7-69A8-1F87D0A7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F5147-19D9-3C2B-64FF-26ED9848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98ACF-BF9E-53F4-3E1E-B7F760EB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AF23C-A7E2-F099-DA3F-1CE82C89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0AD3-46F5-53AF-A640-32D0D9DB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DB9D6-7D0E-134E-5920-5824533DC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40A0D-5CC7-CB90-21E5-468B83C6D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CE46E-E591-5CC3-5FE6-E8BC0038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EE17E-0EAA-7681-CE07-18AB2FD0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39356-0367-9E73-2BD7-8FEECFC9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BE79-9707-538C-0B16-FD45EFAB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64785-D8AD-DD23-AB88-B372FBD8D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D0499-4850-0E5B-15A7-6E85D30B7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7DD9B-D827-1CAB-57BF-EEB62FB6E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03276-16C2-5BFF-5863-87E19F1B4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84CE9-BDA9-25F6-4389-A6AD1B9B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0BB56-3E41-B34F-9D9F-6AD27FB4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68C73-0879-809C-A517-B51A98D8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1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A89-2529-2F0B-532B-D543AEF3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FECF6-CADF-DA19-98CA-118126E6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21AC9-EF85-81BF-846A-1876E4A3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45C72-4A4D-D37E-DA5B-1886E52E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D4D3D-7A4E-B9A8-5687-6E9C02F6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0DF61-7B2C-A5A2-5A06-2F4C97FE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3019F-02E6-E530-45AD-2D2F61F6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932B-1A89-FF43-D90E-0B4825C3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82433-2E9B-F400-01C6-ABCA477D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3D5E1-3117-207F-EC1C-171E4F214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15F8F-BD17-7477-37F7-287A091D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9A03C-AD78-11D5-56A5-0F842256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C2AF5-2011-E139-B036-D7268AB4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9FF9-7FC6-C78C-26A6-E59177EB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C81C0-2FDD-8D36-B17D-0857F8C56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742BF-23DD-9078-A88B-616ED3A8D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9DF38-4C85-D495-57B7-E5C6B1D0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52C08-ECE2-B3AD-FE27-975BF3C1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05EED-8508-615E-E0ED-E088866A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0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25595-0DF7-C8FF-CC63-624B7C5B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1413F-E38E-E943-3106-5C4788AB9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3B0AE-5297-77DA-5921-E1A487FDE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31875A-6CEB-8E48-8CC5-EE114B4B009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2D08E-94D6-E727-0289-91D47D083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D881-EB7A-2DCB-BD6B-C53F6BD5B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03C54-7BCB-284D-A9D8-ED8352EF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4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8595206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1BC39-1947-70B8-695D-9C4A520C1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0" y="1050595"/>
            <a:ext cx="9928860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</a:t>
            </a: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Current 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Pain/Pain Management Landscape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A0022-07BB-BD96-51BA-DDA86A884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0" y="2969469"/>
            <a:ext cx="9649460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Patient Advocacy Leaders United for Veterans’ Health:  Collaborating on Issues of Pain and Pain Management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Amanda Zimmerman, PA-C</a:t>
            </a:r>
          </a:p>
          <a:p>
            <a:pPr algn="l"/>
            <a:r>
              <a:rPr lang="en-US" dirty="0"/>
              <a:t>West Forsyth Pain Management</a:t>
            </a:r>
          </a:p>
          <a:p>
            <a:pPr algn="l"/>
            <a:r>
              <a:rPr lang="en-US" dirty="0"/>
              <a:t>Winston Salem, NC</a:t>
            </a:r>
          </a:p>
        </p:txBody>
      </p:sp>
    </p:spTree>
    <p:extLst>
      <p:ext uri="{BB962C8B-B14F-4D97-AF65-F5344CB8AC3E}">
        <p14:creationId xmlns:p14="http://schemas.microsoft.com/office/powerpoint/2010/main" val="78118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E4BD3E-F44F-C0AF-B932-97F3F9BD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Pain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01A942-A727-C8DF-3E60-64C0DD74B7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Reduce Pain and Inflammation</a:t>
            </a:r>
          </a:p>
          <a:p>
            <a:pPr lvl="1"/>
            <a:r>
              <a:rPr lang="en-US" dirty="0"/>
              <a:t>APAP/Ibu</a:t>
            </a:r>
          </a:p>
          <a:p>
            <a:r>
              <a:rPr lang="en-US" dirty="0"/>
              <a:t>Topical Agents</a:t>
            </a:r>
          </a:p>
          <a:p>
            <a:pPr lvl="1"/>
            <a:r>
              <a:rPr lang="en-US" dirty="0"/>
              <a:t>Diclofenac</a:t>
            </a:r>
          </a:p>
          <a:p>
            <a:pPr lvl="1"/>
            <a:r>
              <a:rPr lang="en-US" dirty="0"/>
              <a:t>capsaicin</a:t>
            </a:r>
          </a:p>
          <a:p>
            <a:r>
              <a:rPr lang="en-US" dirty="0"/>
              <a:t>Muscle Relaxers</a:t>
            </a:r>
          </a:p>
          <a:p>
            <a:r>
              <a:rPr lang="en-US" dirty="0"/>
              <a:t>Corticosteroids</a:t>
            </a:r>
          </a:p>
          <a:p>
            <a:r>
              <a:rPr lang="en-US" dirty="0"/>
              <a:t>Antidepressants</a:t>
            </a:r>
          </a:p>
          <a:p>
            <a:r>
              <a:rPr lang="en-US" dirty="0"/>
              <a:t>Anticonvulsants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7365D-2CB8-0996-462A-AFC3CA3B5E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Massage Therapy</a:t>
            </a:r>
          </a:p>
          <a:p>
            <a:r>
              <a:rPr lang="en-US" dirty="0" err="1"/>
              <a:t>Accupuncture</a:t>
            </a:r>
            <a:endParaRPr lang="en-US" dirty="0"/>
          </a:p>
          <a:p>
            <a:r>
              <a:rPr lang="en-US" dirty="0"/>
              <a:t>Physical Therapy</a:t>
            </a:r>
          </a:p>
          <a:p>
            <a:r>
              <a:rPr lang="en-US" dirty="0"/>
              <a:t>CBT/ACT</a:t>
            </a:r>
          </a:p>
          <a:p>
            <a:r>
              <a:rPr lang="en-US" dirty="0"/>
              <a:t>Chiropractic treatment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Mindfulness/meditation</a:t>
            </a:r>
          </a:p>
        </p:txBody>
      </p:sp>
    </p:spTree>
    <p:extLst>
      <p:ext uri="{BB962C8B-B14F-4D97-AF65-F5344CB8AC3E}">
        <p14:creationId xmlns:p14="http://schemas.microsoft.com/office/powerpoint/2010/main" val="220236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 14">
            <a:extLst>
              <a:ext uri="{FF2B5EF4-FFF2-40B4-BE49-F238E27FC236}">
                <a16:creationId xmlns:a16="http://schemas.microsoft.com/office/drawing/2014/main" id="{E5B67B74-6A7C-1BDE-27F0-FDBBBA21A6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9844" y="3182800"/>
            <a:ext cx="1244332" cy="1064251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1A8A23-D960-DCF6-AF7C-89132108CF09}"/>
              </a:ext>
            </a:extLst>
          </p:cNvPr>
          <p:cNvSpPr txBox="1"/>
          <p:nvPr/>
        </p:nvSpPr>
        <p:spPr>
          <a:xfrm>
            <a:off x="4935864" y="1613843"/>
            <a:ext cx="1840378" cy="82575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Underestimate severity/impact of patients’ pain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C42F58-AB52-4694-8FF2-125CD7C3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1"/>
                </a:solidFill>
              </a:rPr>
              <a:t>Undertreatment of Pain Involves Multiple Factors</a:t>
            </a:r>
          </a:p>
        </p:txBody>
      </p:sp>
      <p:grpSp>
        <p:nvGrpSpPr>
          <p:cNvPr id="2" name="Group 52"/>
          <p:cNvGrpSpPr/>
          <p:nvPr/>
        </p:nvGrpSpPr>
        <p:grpSpPr>
          <a:xfrm>
            <a:off x="9603663" y="1549094"/>
            <a:ext cx="2449624" cy="872558"/>
            <a:chOff x="10391032" y="1979711"/>
            <a:chExt cx="1916205" cy="1695661"/>
          </a:xfrm>
        </p:grpSpPr>
        <p:grpSp>
          <p:nvGrpSpPr>
            <p:cNvPr id="3" name="Group 51"/>
            <p:cNvGrpSpPr/>
            <p:nvPr/>
          </p:nvGrpSpPr>
          <p:grpSpPr>
            <a:xfrm>
              <a:off x="10391032" y="1979711"/>
              <a:ext cx="1916205" cy="1695661"/>
              <a:chOff x="10400864" y="1979711"/>
              <a:chExt cx="1916205" cy="1695661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10405740" y="3158616"/>
                <a:ext cx="143057" cy="355395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1" charset="-128"/>
                  <a:cs typeface="+mn-cs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538958" y="3017453"/>
                <a:ext cx="1778111" cy="65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Combination of factors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10400864" y="2113936"/>
                <a:ext cx="143057" cy="3553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1" charset="-128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527894" y="1979711"/>
                <a:ext cx="1215498" cy="65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HCP factors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10403301" y="2643390"/>
                <a:ext cx="143057" cy="355395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1" charset="-128"/>
                  <a:cs typeface="+mn-cs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0529336" y="2495908"/>
              <a:ext cx="1769806" cy="65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 factors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54244" y="2203359"/>
            <a:ext cx="2468880" cy="64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Fear of disciplinary action or prosecution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6565" y="2923665"/>
            <a:ext cx="2468880" cy="64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Potential </a:t>
            </a:r>
          </a:p>
          <a:p>
            <a:pPr marL="0" marR="0" lvl="0" indent="0" algn="ctr" defTabSz="121917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misuse/addiction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330" y="3639250"/>
            <a:ext cx="2468880" cy="64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training in </a:t>
            </a:r>
          </a:p>
          <a:p>
            <a:pPr marL="0" marR="0" lvl="0" indent="0" algn="ctr" defTabSz="121917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opioid use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2504" y="6117699"/>
            <a:ext cx="899280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8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Goree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Anaesthesiol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2022;35:273. Barry. J Pain. 2010;11:1442. Ghoshal. J Pain Res. 2020;13:2825.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Richard. J Pain Symptom Manage. 2005;29:206. Jamison. J Opioid Manage. 2014;10:375. Jung. Pain Med. 2006;7:353. McCracken. J Pain. 2006; 7:726. Primm. J Natl Med Assoc. 2004;96:1152.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Al-Mahrezi. Oman Med J. 2017;32:357.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Green. J Pain. 2005;6:689. Glachen. J Am Board Fam Pract. 2001;14:211.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20D83-BDC9-5623-ADB3-6578E9B16D42}"/>
              </a:ext>
            </a:extLst>
          </p:cNvPr>
          <p:cNvSpPr txBox="1"/>
          <p:nvPr/>
        </p:nvSpPr>
        <p:spPr>
          <a:xfrm>
            <a:off x="1043457" y="4388624"/>
            <a:ext cx="2468880" cy="64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Implicit biases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(eg, racial/ethnic, gender)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B88B09-79AB-2EA5-832E-2271C02B43A7}"/>
              </a:ext>
            </a:extLst>
          </p:cNvPr>
          <p:cNvGrpSpPr/>
          <p:nvPr/>
        </p:nvGrpSpPr>
        <p:grpSpPr>
          <a:xfrm>
            <a:off x="8108339" y="4365694"/>
            <a:ext cx="2453876" cy="640080"/>
            <a:chOff x="7211739" y="4446743"/>
            <a:chExt cx="2151685" cy="822960"/>
          </a:xfrm>
        </p:grpSpPr>
        <p:sp>
          <p:nvSpPr>
            <p:cNvPr id="12" name="TextBox 11"/>
            <p:cNvSpPr txBox="1"/>
            <p:nvPr/>
          </p:nvSpPr>
          <p:spPr>
            <a:xfrm>
              <a:off x="7274646" y="4446743"/>
              <a:ext cx="2019300" cy="82296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2F06FF-C073-633F-F6DA-C750A32F590D}"/>
                </a:ext>
              </a:extLst>
            </p:cNvPr>
            <p:cNvSpPr txBox="1"/>
            <p:nvPr/>
          </p:nvSpPr>
          <p:spPr bwMode="auto">
            <a:xfrm>
              <a:off x="7211739" y="4518554"/>
              <a:ext cx="2151685" cy="67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Poor patient knowledge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of treatment options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1AE82A-0630-A588-2F75-7AD9DC1A0C75}"/>
              </a:ext>
            </a:extLst>
          </p:cNvPr>
          <p:cNvGrpSpPr/>
          <p:nvPr/>
        </p:nvGrpSpPr>
        <p:grpSpPr>
          <a:xfrm>
            <a:off x="8090504" y="3631146"/>
            <a:ext cx="2468880" cy="640080"/>
            <a:chOff x="8155153" y="3581296"/>
            <a:chExt cx="1724253" cy="829723"/>
          </a:xfrm>
        </p:grpSpPr>
        <p:sp>
          <p:nvSpPr>
            <p:cNvPr id="11" name="TextBox 10"/>
            <p:cNvSpPr txBox="1"/>
            <p:nvPr/>
          </p:nvSpPr>
          <p:spPr>
            <a:xfrm>
              <a:off x="8155153" y="3581296"/>
              <a:ext cx="1724253" cy="82296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CC16C2-72B5-860D-30E6-940B9D03F182}"/>
                </a:ext>
              </a:extLst>
            </p:cNvPr>
            <p:cNvSpPr txBox="1"/>
            <p:nvPr/>
          </p:nvSpPr>
          <p:spPr bwMode="auto">
            <a:xfrm>
              <a:off x="8232071" y="3664661"/>
              <a:ext cx="1647335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Socioeconomic and psychological factors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6DF578-D55E-81E5-15C3-DE87B5E70855}"/>
              </a:ext>
            </a:extLst>
          </p:cNvPr>
          <p:cNvGrpSpPr/>
          <p:nvPr/>
        </p:nvGrpSpPr>
        <p:grpSpPr>
          <a:xfrm>
            <a:off x="7735796" y="2893876"/>
            <a:ext cx="2468880" cy="640080"/>
            <a:chOff x="9726778" y="2285896"/>
            <a:chExt cx="1724253" cy="82296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DFB8BE-8644-EE79-09A1-431CFEB26291}"/>
                </a:ext>
              </a:extLst>
            </p:cNvPr>
            <p:cNvSpPr txBox="1"/>
            <p:nvPr/>
          </p:nvSpPr>
          <p:spPr>
            <a:xfrm>
              <a:off x="9726778" y="2285896"/>
              <a:ext cx="1724253" cy="82296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002F03-4C46-6CBA-8091-736683F876F0}"/>
                </a:ext>
              </a:extLst>
            </p:cNvPr>
            <p:cNvSpPr txBox="1"/>
            <p:nvPr/>
          </p:nvSpPr>
          <p:spPr bwMode="auto">
            <a:xfrm>
              <a:off x="9800958" y="2362498"/>
              <a:ext cx="1647335" cy="67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Fear of addiction, tolerance, and AEs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F3F265E-1401-05AE-0ACD-AD6431008798}"/>
              </a:ext>
            </a:extLst>
          </p:cNvPr>
          <p:cNvGrpSpPr/>
          <p:nvPr/>
        </p:nvGrpSpPr>
        <p:grpSpPr>
          <a:xfrm>
            <a:off x="6844182" y="2156606"/>
            <a:ext cx="2691541" cy="640080"/>
            <a:chOff x="7137214" y="1505291"/>
            <a:chExt cx="1897090" cy="82296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6F2BA3B-6B6B-1DF3-AD25-7B9F44867DB7}"/>
                </a:ext>
              </a:extLst>
            </p:cNvPr>
            <p:cNvSpPr txBox="1"/>
            <p:nvPr/>
          </p:nvSpPr>
          <p:spPr>
            <a:xfrm>
              <a:off x="7225180" y="1505291"/>
              <a:ext cx="1724253" cy="82296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95D13C-49B2-BF6B-7220-D7E5DC6A802C}"/>
                </a:ext>
              </a:extLst>
            </p:cNvPr>
            <p:cNvSpPr txBox="1"/>
            <p:nvPr/>
          </p:nvSpPr>
          <p:spPr bwMode="auto">
            <a:xfrm>
              <a:off x="7137214" y="1588185"/>
              <a:ext cx="1897090" cy="67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Limited access to healthcare and/or pain specialists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20FA56-3247-F30A-434A-DEDFABB999F8}"/>
              </a:ext>
            </a:extLst>
          </p:cNvPr>
          <p:cNvGrpSpPr/>
          <p:nvPr/>
        </p:nvGrpSpPr>
        <p:grpSpPr>
          <a:xfrm>
            <a:off x="8106215" y="5140946"/>
            <a:ext cx="3070771" cy="676573"/>
            <a:chOff x="5045717" y="4879643"/>
            <a:chExt cx="2743200" cy="676573"/>
          </a:xfrm>
        </p:grpSpPr>
        <p:sp>
          <p:nvSpPr>
            <p:cNvPr id="14" name="TextBox 13"/>
            <p:cNvSpPr txBox="1"/>
            <p:nvPr/>
          </p:nvSpPr>
          <p:spPr>
            <a:xfrm>
              <a:off x="5045717" y="4879643"/>
              <a:ext cx="2743200" cy="6400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88C94F-9E84-84C3-2F14-80BC4F6ABD2F}"/>
                </a:ext>
              </a:extLst>
            </p:cNvPr>
            <p:cNvSpPr txBox="1"/>
            <p:nvPr/>
          </p:nvSpPr>
          <p:spPr bwMode="auto">
            <a:xfrm>
              <a:off x="5093538" y="4916136"/>
              <a:ext cx="2613944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Governmental and public policy on payment for opioid analgesics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017A306-C567-5DD4-027D-5413DA321E3C}"/>
              </a:ext>
            </a:extLst>
          </p:cNvPr>
          <p:cNvGrpSpPr/>
          <p:nvPr/>
        </p:nvGrpSpPr>
        <p:grpSpPr>
          <a:xfrm>
            <a:off x="1167965" y="5129731"/>
            <a:ext cx="2473525" cy="640080"/>
            <a:chOff x="4960415" y="1267672"/>
            <a:chExt cx="2023100" cy="687418"/>
          </a:xfrm>
        </p:grpSpPr>
        <p:sp>
          <p:nvSpPr>
            <p:cNvPr id="13" name="TextBox 12"/>
            <p:cNvSpPr txBox="1"/>
            <p:nvPr/>
          </p:nvSpPr>
          <p:spPr>
            <a:xfrm>
              <a:off x="4964215" y="1267672"/>
              <a:ext cx="2019300" cy="687418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A19DBFD-32F8-8B46-40A1-E30F7CFA034B}"/>
                </a:ext>
              </a:extLst>
            </p:cNvPr>
            <p:cNvSpPr txBox="1"/>
            <p:nvPr/>
          </p:nvSpPr>
          <p:spPr bwMode="auto">
            <a:xfrm>
              <a:off x="4960415" y="1315835"/>
              <a:ext cx="2005496" cy="56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Communication between physician and patient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Line 5">
            <a:extLst>
              <a:ext uri="{FF2B5EF4-FFF2-40B4-BE49-F238E27FC236}">
                <a16:creationId xmlns:a16="http://schemas.microsoft.com/office/drawing/2014/main" id="{AEBA1C51-7307-C42B-B4E8-0BFF3AE6C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053" y="2467649"/>
            <a:ext cx="12700" cy="1419217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19897DCA-4123-DE4B-3925-2C78924EC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5396" y="2795896"/>
            <a:ext cx="937917" cy="1127606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Line 7">
            <a:extLst>
              <a:ext uri="{FF2B5EF4-FFF2-40B4-BE49-F238E27FC236}">
                <a16:creationId xmlns:a16="http://schemas.microsoft.com/office/drawing/2014/main" id="{B5E0A9F3-9025-05C5-BF5A-79F822D0A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9278" y="3272010"/>
            <a:ext cx="1182562" cy="870443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Line 8">
            <a:extLst>
              <a:ext uri="{FF2B5EF4-FFF2-40B4-BE49-F238E27FC236}">
                <a16:creationId xmlns:a16="http://schemas.microsoft.com/office/drawing/2014/main" id="{CE62BCFB-D0E0-D3DA-FFA7-260833C8A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9748" y="3903210"/>
            <a:ext cx="1353224" cy="425003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49C4A217-41B3-C216-D503-6C6164484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2519" y="4668130"/>
            <a:ext cx="1253755" cy="8172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Line 10">
            <a:extLst>
              <a:ext uri="{FF2B5EF4-FFF2-40B4-BE49-F238E27FC236}">
                <a16:creationId xmlns:a16="http://schemas.microsoft.com/office/drawing/2014/main" id="{96B4017F-B4AF-6B6C-1E57-332BCE0CDC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1490" y="5053979"/>
            <a:ext cx="1012128" cy="368665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Line 11">
            <a:extLst>
              <a:ext uri="{FF2B5EF4-FFF2-40B4-BE49-F238E27FC236}">
                <a16:creationId xmlns:a16="http://schemas.microsoft.com/office/drawing/2014/main" id="{7407CEB8-DEB1-4F10-38FD-D96E0A9725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97634" y="5095410"/>
            <a:ext cx="1214212" cy="307789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Line 12">
            <a:extLst>
              <a:ext uri="{FF2B5EF4-FFF2-40B4-BE49-F238E27FC236}">
                <a16:creationId xmlns:a16="http://schemas.microsoft.com/office/drawing/2014/main" id="{71A8B8B5-EA06-D875-3C80-7DCCA89AA7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1444" y="4668130"/>
            <a:ext cx="1397120" cy="40183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Line 13">
            <a:extLst>
              <a:ext uri="{FF2B5EF4-FFF2-40B4-BE49-F238E27FC236}">
                <a16:creationId xmlns:a16="http://schemas.microsoft.com/office/drawing/2014/main" id="{769FF9FC-BD2D-C65A-7EC4-21E5B1A6E5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1918" y="3868052"/>
            <a:ext cx="1357789" cy="502376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ine 15">
            <a:extLst>
              <a:ext uri="{FF2B5EF4-FFF2-40B4-BE49-F238E27FC236}">
                <a16:creationId xmlns:a16="http://schemas.microsoft.com/office/drawing/2014/main" id="{EE6479B4-DB43-0DF8-9D1D-3BC7A72AD8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0226" y="2742168"/>
            <a:ext cx="760559" cy="1212962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8B2ABE-C7E9-D808-C0FB-607E741E23AB}"/>
              </a:ext>
            </a:extLst>
          </p:cNvPr>
          <p:cNvGrpSpPr/>
          <p:nvPr/>
        </p:nvGrpSpPr>
        <p:grpSpPr>
          <a:xfrm>
            <a:off x="4253898" y="3213992"/>
            <a:ext cx="3173798" cy="2339428"/>
            <a:chOff x="311514" y="3894621"/>
            <a:chExt cx="3612493" cy="21977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35530C2-E582-8C85-9213-55F92735F85F}"/>
                </a:ext>
              </a:extLst>
            </p:cNvPr>
            <p:cNvSpPr/>
            <p:nvPr/>
          </p:nvSpPr>
          <p:spPr bwMode="auto">
            <a:xfrm>
              <a:off x="311514" y="3894621"/>
              <a:ext cx="3612493" cy="219772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55536C-7513-403F-2D71-BC1C29F28C10}"/>
                </a:ext>
              </a:extLst>
            </p:cNvPr>
            <p:cNvSpPr txBox="1"/>
            <p:nvPr/>
          </p:nvSpPr>
          <p:spPr bwMode="auto">
            <a:xfrm>
              <a:off x="738213" y="4547806"/>
              <a:ext cx="2796726" cy="78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Undertreatment </a:t>
              </a:r>
            </a:p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of Chronic Pain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54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493E-B04B-4FA4-BA7F-C742A56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Biopsychosocial Spiritual Context of Pain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6F9BDA-91E8-4565-81E9-109C7C3AF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540482"/>
              </p:ext>
            </p:extLst>
          </p:nvPr>
        </p:nvGraphicFramePr>
        <p:xfrm>
          <a:off x="1619250" y="698660"/>
          <a:ext cx="9563100" cy="615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9590AF-4DF6-42B6-AA7C-572EA89284B8}"/>
              </a:ext>
            </a:extLst>
          </p:cNvPr>
          <p:cNvSpPr/>
          <p:nvPr/>
        </p:nvSpPr>
        <p:spPr bwMode="auto">
          <a:xfrm>
            <a:off x="5356875" y="3537190"/>
            <a:ext cx="2181617" cy="419100"/>
          </a:xfrm>
          <a:prstGeom prst="roundRect">
            <a:avLst/>
          </a:prstGeom>
          <a:solidFill>
            <a:schemeClr val="accent2"/>
          </a:solidFill>
          <a:ln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Experience of pain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7022B-19B8-49FA-BFF1-B83052186084}"/>
              </a:ext>
            </a:extLst>
          </p:cNvPr>
          <p:cNvSpPr/>
          <p:nvPr/>
        </p:nvSpPr>
        <p:spPr bwMode="auto">
          <a:xfrm>
            <a:off x="293426" y="3478780"/>
            <a:ext cx="2934801" cy="55245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Empathy from HCP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543AC38C-2BC0-4B9D-81E4-1898EFF70931}"/>
              </a:ext>
            </a:extLst>
          </p:cNvPr>
          <p:cNvSpPr/>
          <p:nvPr/>
        </p:nvSpPr>
        <p:spPr bwMode="auto">
          <a:xfrm>
            <a:off x="3305881" y="3549578"/>
            <a:ext cx="1869897" cy="416720"/>
          </a:xfrm>
          <a:prstGeom prst="leftRightArrow">
            <a:avLst/>
          </a:prstGeom>
          <a:solidFill>
            <a:srgbClr val="E65346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B1203E7F-A172-4D39-A49E-0AC40666C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20" y="6404161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Matteliano. Manag Nurs. 2014;15:391.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14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8D67C38-1BDE-BC9A-827E-488AFD4B0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8" r="1980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3327D-8010-ED17-E563-86484D1F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8232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dirty="0"/>
              <a:t>Stigma and pain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BA1239-0D49-2DC2-BA67-714A472F6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04" y="1743964"/>
            <a:ext cx="4983480" cy="4644137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300" dirty="0"/>
              <a:t>Descartes (1644) Cartesian dualism theory of pain</a:t>
            </a:r>
          </a:p>
          <a:p>
            <a:pPr lvl="1"/>
            <a:r>
              <a:rPr lang="en-US" sz="2300" dirty="0"/>
              <a:t>human beings consist of a mind or soul which is distinct from an extended body</a:t>
            </a:r>
          </a:p>
          <a:p>
            <a:pPr lvl="1"/>
            <a:r>
              <a:rPr lang="en-US" sz="2300" dirty="0"/>
              <a:t>Allows us to believe pain sufferers are either a disordered bodily machine or a disturbed mind</a:t>
            </a:r>
          </a:p>
          <a:p>
            <a:pPr lvl="1"/>
            <a:r>
              <a:rPr lang="en-US" sz="2300" dirty="0"/>
              <a:t>Western medicine places objective data over subjective allowing us to suspect a disturbed mind over an actual physical ailment</a:t>
            </a:r>
          </a:p>
          <a:p>
            <a:pPr lvl="1"/>
            <a:r>
              <a:rPr lang="en-US" sz="2300" dirty="0"/>
              <a:t>Allows for stereotyping and judgement</a:t>
            </a:r>
          </a:p>
          <a:p>
            <a:r>
              <a:rPr lang="en-US" sz="2300" dirty="0"/>
              <a:t>Sometimes chronic pain complaints do not fit into specific diagnostic criteria, further alienating the pain population from providers</a:t>
            </a:r>
          </a:p>
          <a:p>
            <a:r>
              <a:rPr lang="en-US" sz="2300" dirty="0"/>
              <a:t>Consequence is </a:t>
            </a:r>
            <a:r>
              <a:rPr lang="en-US" sz="2300" b="1" dirty="0"/>
              <a:t>stigma</a:t>
            </a:r>
          </a:p>
          <a:p>
            <a:pPr lvl="1"/>
            <a:r>
              <a:rPr lang="en-US" sz="2300" dirty="0"/>
              <a:t>loss of status</a:t>
            </a:r>
          </a:p>
          <a:p>
            <a:pPr lvl="1"/>
            <a:r>
              <a:rPr lang="en-US" sz="2300" dirty="0"/>
              <a:t>Discrimination with access to healthcare</a:t>
            </a:r>
          </a:p>
          <a:p>
            <a:pPr lvl="1"/>
            <a:r>
              <a:rPr lang="en-US" sz="2300" dirty="0"/>
              <a:t>Loss of voice</a:t>
            </a:r>
          </a:p>
          <a:p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C37DF-6A8D-038E-BE36-583FA24564FC}"/>
              </a:ext>
            </a:extLst>
          </p:cNvPr>
          <p:cNvSpPr txBox="1"/>
          <p:nvPr/>
        </p:nvSpPr>
        <p:spPr>
          <a:xfrm>
            <a:off x="64009" y="6206367"/>
            <a:ext cx="4819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Cohen M, </a:t>
            </a:r>
            <a:r>
              <a:rPr lang="en-US" sz="10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Quintner</a:t>
            </a:r>
            <a:r>
              <a:rPr lang="en-US" sz="10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Buchanan D, Nielsen M, Guy L. Stigmatization of patients with chronic pain: the extinction of empathy. Pain Med. 2011 Nov;12(11):1637-43. </a:t>
            </a:r>
            <a:r>
              <a:rPr lang="en-US" sz="10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0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10.1111/j.1526-4637.2011.01264.x. </a:t>
            </a:r>
            <a:r>
              <a:rPr lang="en-US" sz="10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Epub</a:t>
            </a:r>
            <a:r>
              <a:rPr lang="en-US" sz="10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2011 Nov 4. PMID: 22054062.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7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92B78-20DB-EFBC-DD7F-1BD25250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conundrum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8278E-59C9-8128-3463-1160ED3ED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6031" y="1276774"/>
            <a:ext cx="6494376" cy="4019732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r>
              <a:rPr lang="en-US" sz="2400" dirty="0"/>
              <a:t>Clinical relationships are </a:t>
            </a:r>
            <a:r>
              <a:rPr lang="en-US" sz="2400" b="1" dirty="0"/>
              <a:t>“morally charged”</a:t>
            </a:r>
          </a:p>
          <a:p>
            <a:pPr lvl="1"/>
            <a:r>
              <a:rPr lang="en-US" dirty="0"/>
              <a:t>Should the patient fail to validate their symptoms, or challenge the provider, they may acquire a negative label, allowing the provider to question their motives and diminish the legitimacy or reality of their symptoms</a:t>
            </a:r>
          </a:p>
          <a:p>
            <a:pPr lvl="1"/>
            <a:endParaRPr lang="en-US" dirty="0"/>
          </a:p>
          <a:p>
            <a:pPr marL="280988" lvl="1"/>
            <a:r>
              <a:rPr lang="en-US" dirty="0"/>
              <a:t>Clinicians can encounter the same lack of validation, not only from the patient, but also from regulatory authorities, particularly in regard to prescribing opioid medications 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5A826-3E02-2353-7059-A2D861074E67}"/>
              </a:ext>
            </a:extLst>
          </p:cNvPr>
          <p:cNvSpPr txBox="1"/>
          <p:nvPr/>
        </p:nvSpPr>
        <p:spPr>
          <a:xfrm>
            <a:off x="1485264" y="5767977"/>
            <a:ext cx="10082621" cy="448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Cohen M, </a:t>
            </a:r>
            <a:r>
              <a:rPr lang="en-US" sz="2000" dirty="0" err="1">
                <a:effectLst/>
              </a:rPr>
              <a:t>Quintner</a:t>
            </a:r>
            <a:r>
              <a:rPr lang="en-US" sz="2000" dirty="0">
                <a:effectLst/>
              </a:rPr>
              <a:t> J, Buchanan D, Nielsen M, Guy L. Stigmatization of patients with chronic pain: the extinction of empathy. Pain Med. 2011 Nov;12(11):1637-43. </a:t>
            </a:r>
            <a:r>
              <a:rPr lang="en-US" sz="2000" dirty="0" err="1">
                <a:effectLst/>
              </a:rPr>
              <a:t>doi</a:t>
            </a:r>
            <a:r>
              <a:rPr lang="en-US" sz="2000" dirty="0">
                <a:effectLst/>
              </a:rPr>
              <a:t>: 10.1111/j.1526-4637.2011.01264.x. </a:t>
            </a:r>
            <a:r>
              <a:rPr lang="en-US" sz="2000" dirty="0" err="1">
                <a:effectLst/>
              </a:rPr>
              <a:t>Epub</a:t>
            </a:r>
            <a:r>
              <a:rPr lang="en-US" sz="2000" dirty="0">
                <a:effectLst/>
              </a:rPr>
              <a:t> 2011 Nov 4. PMID: 22054062.</a:t>
            </a:r>
          </a:p>
        </p:txBody>
      </p:sp>
    </p:spTree>
    <p:extLst>
      <p:ext uri="{BB962C8B-B14F-4D97-AF65-F5344CB8AC3E}">
        <p14:creationId xmlns:p14="http://schemas.microsoft.com/office/powerpoint/2010/main" val="271711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and white figures&#10;&#10;AI-generated content may be incorrect.">
            <a:extLst>
              <a:ext uri="{FF2B5EF4-FFF2-40B4-BE49-F238E27FC236}">
                <a16:creationId xmlns:a16="http://schemas.microsoft.com/office/drawing/2014/main" id="{919A2D7B-F787-2697-B133-54C4DA9F2D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5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5B78-0456-F18C-3891-A1961964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600" y="731975"/>
            <a:ext cx="4397828" cy="3775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Applied within the</a:t>
            </a:r>
            <a:r>
              <a:rPr lang="en-US" dirty="0"/>
              <a:t> a three pronged approach with the biopsychosocial model in mind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5E117-B621-ED7D-C1D3-841CFD6052BC}"/>
              </a:ext>
            </a:extLst>
          </p:cNvPr>
          <p:cNvSpPr txBox="1"/>
          <p:nvPr/>
        </p:nvSpPr>
        <p:spPr>
          <a:xfrm>
            <a:off x="883920" y="6172201"/>
            <a:ext cx="9834879" cy="475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4572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Cánovas</a:t>
            </a:r>
            <a:r>
              <a:rPr lang="en-US" sz="2000" dirty="0">
                <a:effectLst/>
              </a:rPr>
              <a:t> L, </a:t>
            </a:r>
            <a:r>
              <a:rPr lang="en-US" sz="2000" dirty="0" err="1">
                <a:effectLst/>
              </a:rPr>
              <a:t>Carrascosa</a:t>
            </a:r>
            <a:r>
              <a:rPr lang="en-US" sz="2000" dirty="0">
                <a:effectLst/>
              </a:rPr>
              <a:t> AJ, García M, Fernández M, Calvo A, Monsalve V, Soriano JF; Empathy Study Group. Impact of Empathy in the Patient-Doctor Relationship on Chronic Pain Relief and Quality of Life: A Prospective Study in Spanish Pain Clinics. Pain Med. 2018 Jul 1;19(7):1304-1314. </a:t>
            </a:r>
            <a:r>
              <a:rPr lang="en-US" sz="2000" dirty="0" err="1">
                <a:effectLst/>
              </a:rPr>
              <a:t>doi</a:t>
            </a:r>
            <a:r>
              <a:rPr lang="en-US" sz="2000" dirty="0">
                <a:effectLst/>
              </a:rPr>
              <a:t>: 10.1093/pm/pnx160. PMID: 29016846.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0DF12A3-CBF8-2B3F-AE1E-E22647D3B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45300"/>
              </p:ext>
            </p:extLst>
          </p:nvPr>
        </p:nvGraphicFramePr>
        <p:xfrm>
          <a:off x="4431584" y="602874"/>
          <a:ext cx="7644302" cy="523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46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364D-F1D0-A574-8F55-7CC7F636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4" y="-387011"/>
            <a:ext cx="10515600" cy="1325563"/>
          </a:xfrm>
        </p:spPr>
        <p:txBody>
          <a:bodyPr/>
          <a:lstStyle/>
          <a:p>
            <a:r>
              <a:rPr lang="en-US" dirty="0"/>
              <a:t>Veteran pain prevalence vs general population</a:t>
            </a:r>
          </a:p>
        </p:txBody>
      </p:sp>
      <p:pic>
        <p:nvPicPr>
          <p:cNvPr id="5" name="Content Placeholder 4" descr="A graph showing the difference between veterans status and status&#10;&#10;AI-generated content may be incorrect.">
            <a:extLst>
              <a:ext uri="{FF2B5EF4-FFF2-40B4-BE49-F238E27FC236}">
                <a16:creationId xmlns:a16="http://schemas.microsoft.com/office/drawing/2014/main" id="{CBC26D26-B99C-BB15-BFFB-3726A0D42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648" b="46633"/>
          <a:stretch/>
        </p:blipFill>
        <p:spPr>
          <a:xfrm>
            <a:off x="2480128" y="642258"/>
            <a:ext cx="7231743" cy="2786742"/>
          </a:xfrm>
        </p:spPr>
      </p:pic>
      <p:pic>
        <p:nvPicPr>
          <p:cNvPr id="7" name="Picture 6" descr="A graph showing the growth of veterans&#10;&#10;AI-generated content may be incorrect.">
            <a:extLst>
              <a:ext uri="{FF2B5EF4-FFF2-40B4-BE49-F238E27FC236}">
                <a16:creationId xmlns:a16="http://schemas.microsoft.com/office/drawing/2014/main" id="{FDB1D111-616B-D579-3467-1D708916B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004" y="3539992"/>
            <a:ext cx="7033510" cy="2484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FFAA64-4620-B34C-1089-338722312EDC}"/>
              </a:ext>
            </a:extLst>
          </p:cNvPr>
          <p:cNvSpPr txBox="1"/>
          <p:nvPr/>
        </p:nvSpPr>
        <p:spPr>
          <a:xfrm>
            <a:off x="2037444" y="6135648"/>
            <a:ext cx="841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B1B1B"/>
                </a:solidFill>
                <a:effectLst/>
                <a:latin typeface="Roboto Mono Web"/>
              </a:rPr>
              <a:t>Taylor KA, </a:t>
            </a:r>
            <a:r>
              <a:rPr lang="en-US" sz="1000" b="0" i="0" dirty="0" err="1">
                <a:solidFill>
                  <a:srgbClr val="1B1B1B"/>
                </a:solidFill>
                <a:effectLst/>
                <a:latin typeface="Roboto Mono Web"/>
              </a:rPr>
              <a:t>Kapos</a:t>
            </a:r>
            <a:r>
              <a:rPr lang="en-US" sz="1000" b="0" i="0" dirty="0">
                <a:solidFill>
                  <a:srgbClr val="1B1B1B"/>
                </a:solidFill>
                <a:effectLst/>
                <a:latin typeface="Roboto Mono Web"/>
              </a:rPr>
              <a:t> FP, Sharpe JA, Kosinski AS, </a:t>
            </a:r>
            <a:r>
              <a:rPr lang="en-US" sz="1000" b="0" i="0" dirty="0" err="1">
                <a:solidFill>
                  <a:srgbClr val="1B1B1B"/>
                </a:solidFill>
                <a:effectLst/>
                <a:latin typeface="Roboto Mono Web"/>
              </a:rPr>
              <a:t>Rhon</a:t>
            </a:r>
            <a:r>
              <a:rPr lang="en-US" sz="1000" b="0" i="0" dirty="0">
                <a:solidFill>
                  <a:srgbClr val="1B1B1B"/>
                </a:solidFill>
                <a:effectLst/>
                <a:latin typeface="Roboto Mono Web"/>
              </a:rPr>
              <a:t> DI, Goode AP. Seventeen-Year National Pain Prevalence Trends Among U.S. Military Veterans. </a:t>
            </a:r>
            <a:r>
              <a:rPr lang="en-US" sz="1000" b="0" i="0" dirty="0" err="1">
                <a:solidFill>
                  <a:srgbClr val="1B1B1B"/>
                </a:solidFill>
                <a:effectLst/>
                <a:latin typeface="Roboto Mono Web"/>
              </a:rPr>
              <a:t>medRxiv</a:t>
            </a:r>
            <a:r>
              <a:rPr lang="en-US" sz="1000" b="0" i="0" dirty="0">
                <a:solidFill>
                  <a:srgbClr val="1B1B1B"/>
                </a:solidFill>
                <a:effectLst/>
                <a:latin typeface="Roboto Mono Web"/>
              </a:rPr>
              <a:t> [Preprint]. 2023 Apr 10:2023.03.27.23287408. </a:t>
            </a:r>
            <a:r>
              <a:rPr lang="en-US" sz="1000" b="0" i="0" dirty="0" err="1"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lang="en-US" sz="1000" b="0" i="0" dirty="0">
                <a:solidFill>
                  <a:srgbClr val="1B1B1B"/>
                </a:solidFill>
                <a:effectLst/>
                <a:latin typeface="Roboto Mono Web"/>
              </a:rPr>
              <a:t>: 10.1101/2023.03.27.23287408. Update in: J Pain. 2024 May;25(5):104420. </a:t>
            </a:r>
            <a:r>
              <a:rPr lang="en-US" sz="1000" b="0" i="0" dirty="0" err="1"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lang="en-US" sz="1000" b="0" i="0" dirty="0">
                <a:solidFill>
                  <a:srgbClr val="1B1B1B"/>
                </a:solidFill>
                <a:effectLst/>
                <a:latin typeface="Roboto Mono Web"/>
              </a:rPr>
              <a:t>: 10.1016/j.jpain.2023.11.003. PMID: 37034604; PMCID: PMC10081421.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800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8E79-6D22-3678-4903-DD94B1E3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97" y="-127000"/>
            <a:ext cx="10631058" cy="1523151"/>
          </a:xfrm>
        </p:spPr>
        <p:txBody>
          <a:bodyPr>
            <a:normAutofit fontScale="90000"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700" b="1" i="0" dirty="0">
                <a:solidFill>
                  <a:srgbClr val="003F72"/>
                </a:solidFill>
                <a:effectLst/>
                <a:latin typeface="Georgia" panose="02040502050405020303" pitchFamily="18" charset="0"/>
              </a:rPr>
              <a:t>Stepped Care Model for Pain Management (SCM-PM)</a:t>
            </a:r>
            <a:br>
              <a:rPr lang="en-US" sz="2700" b="0" i="0" dirty="0">
                <a:solidFill>
                  <a:srgbClr val="003F72"/>
                </a:solidFill>
                <a:effectLst/>
                <a:latin typeface="Georgia" panose="02040502050405020303" pitchFamily="18" charset="0"/>
              </a:rPr>
            </a:br>
            <a:br>
              <a:rPr lang="en-US" sz="2700" b="0" i="0" dirty="0">
                <a:solidFill>
                  <a:srgbClr val="003F72"/>
                </a:solidFill>
                <a:effectLst/>
                <a:latin typeface="Georgia" panose="02040502050405020303" pitchFamily="18" charset="0"/>
              </a:rPr>
            </a:br>
            <a:r>
              <a:rPr lang="en-US" sz="180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VHA is improving pain care through implementation of the Stepped Care Model for Pain Management (SCM-PM)</a:t>
            </a:r>
            <a:br>
              <a:rPr lang="en-US" sz="180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</a:br>
            <a:endParaRPr lang="en-US" sz="1800" dirty="0"/>
          </a:p>
        </p:txBody>
      </p:sp>
      <p:pic>
        <p:nvPicPr>
          <p:cNvPr id="1026" name="Picture 2" descr="/SCM-PM_August-V3-01">
            <a:extLst>
              <a:ext uri="{FF2B5EF4-FFF2-40B4-BE49-F238E27FC236}">
                <a16:creationId xmlns:a16="http://schemas.microsoft.com/office/drawing/2014/main" id="{C197FF26-8A9A-C900-B1EA-0DA5686F69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45" y="1145780"/>
            <a:ext cx="8804226" cy="52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9ED9FB-0064-697B-F0EC-FBBB0C750EAF}"/>
              </a:ext>
            </a:extLst>
          </p:cNvPr>
          <p:cNvSpPr txBox="1"/>
          <p:nvPr/>
        </p:nvSpPr>
        <p:spPr>
          <a:xfrm>
            <a:off x="2692400" y="6350000"/>
            <a:ext cx="617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www.va.gov</a:t>
            </a:r>
            <a:r>
              <a:rPr lang="en-US" dirty="0"/>
              <a:t>/PAINMANAGEMENT/Providers/</a:t>
            </a:r>
            <a:r>
              <a:rPr lang="en-US" dirty="0" err="1"/>
              <a:t>index.asp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3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F1F4D-975D-3F6E-3760-333169829DA1}"/>
              </a:ext>
            </a:extLst>
          </p:cNvPr>
          <p:cNvSpPr txBox="1"/>
          <p:nvPr/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Sequential and Comparative Evaluation of Pain Treatment Effectiveness Response (SCEPTER)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CFFE0-A263-8FA1-8DC2-94E5984E282D}"/>
              </a:ext>
            </a:extLst>
          </p:cNvPr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Richard L. Roudebush VA Medical Center and Stanford University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best approach to manage </a:t>
            </a:r>
            <a:r>
              <a:rPr lang="en-US" sz="1900" b="1" i="0">
                <a:effectLst/>
              </a:rPr>
              <a:t>low back pain</a:t>
            </a:r>
            <a:endParaRPr lang="en-US" sz="1900" b="0" i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2,500 participants at 20 VA medical centers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one of three treatments: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a web-based pain self-management program,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a web-based intervention combined with a physical therapist-directed exercise program that includes face-to-face appointments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 usual care. </a:t>
            </a:r>
          </a:p>
          <a:p>
            <a:pPr marL="6191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second phase:</a:t>
            </a:r>
          </a:p>
          <a:p>
            <a:pPr marL="519113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compare cognitive behavioral therapy, chiropractic care, and a yoga-based intervention.</a:t>
            </a:r>
            <a:endParaRPr lang="en-US" sz="1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40EC5-F01F-FC52-ADA9-A4EA233DA56F}"/>
              </a:ext>
            </a:extLst>
          </p:cNvPr>
          <p:cNvSpPr txBox="1"/>
          <p:nvPr/>
        </p:nvSpPr>
        <p:spPr>
          <a:xfrm>
            <a:off x="7322552" y="6183868"/>
            <a:ext cx="468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https://</a:t>
            </a:r>
            <a:r>
              <a:rPr lang="en-US" dirty="0" err="1"/>
              <a:t>www.research.va.gov</a:t>
            </a:r>
            <a:r>
              <a:rPr lang="en-US" dirty="0"/>
              <a:t>/topics/</a:t>
            </a:r>
            <a:r>
              <a:rPr lang="en-US" dirty="0" err="1"/>
              <a:t>pain.cfm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7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C36CE-844D-F8F2-BFD2-DA08BA54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2B7F2-DB70-6345-2D75-27CA4CC7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/>
              <a:t>Speaker bureau</a:t>
            </a:r>
          </a:p>
          <a:p>
            <a:pPr lvl="1"/>
            <a:r>
              <a:rPr lang="en-US"/>
              <a:t>Averitas</a:t>
            </a:r>
          </a:p>
          <a:p>
            <a:pPr lvl="1"/>
            <a:r>
              <a:rPr lang="en-US"/>
              <a:t>Salix</a:t>
            </a:r>
          </a:p>
        </p:txBody>
      </p:sp>
    </p:spTree>
    <p:extLst>
      <p:ext uri="{BB962C8B-B14F-4D97-AF65-F5344CB8AC3E}">
        <p14:creationId xmlns:p14="http://schemas.microsoft.com/office/powerpoint/2010/main" val="1441644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D8427-6A0B-3912-D627-A4AD23BE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Spinal Cord Stimulation (SCS)</a:t>
            </a:r>
          </a:p>
        </p:txBody>
      </p:sp>
      <p:sp>
        <p:nvSpPr>
          <p:cNvPr id="207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eripheral Vascular Disease ...">
            <a:extLst>
              <a:ext uri="{FF2B5EF4-FFF2-40B4-BE49-F238E27FC236}">
                <a16:creationId xmlns:a16="http://schemas.microsoft.com/office/drawing/2014/main" id="{EC849F3F-5947-DC8A-0363-A40DFD51FF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1311" y="2642616"/>
            <a:ext cx="3211874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 is Spinal Cord Stimulation (SCS)?">
            <a:extLst>
              <a:ext uri="{FF2B5EF4-FFF2-40B4-BE49-F238E27FC236}">
                <a16:creationId xmlns:a16="http://schemas.microsoft.com/office/drawing/2014/main" id="{435843C2-19CB-79AF-AD0C-42556FD9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873472"/>
            <a:ext cx="5614416" cy="31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53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A204B-AB66-7C88-860F-644FA232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/>
              <a:t>Dorsal Root Ganglion Stimulation (DRG)</a:t>
            </a:r>
          </a:p>
        </p:txBody>
      </p:sp>
      <p:sp>
        <p:nvSpPr>
          <p:cNvPr id="308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0029FB6-F694-8B0A-47C1-9EBEAD7B4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9" t="23939" r="4960" b="12846"/>
          <a:stretch/>
        </p:blipFill>
        <p:spPr bwMode="auto">
          <a:xfrm>
            <a:off x="854251" y="2283014"/>
            <a:ext cx="2949424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reating Complex regional pain syndrome with Spinal cord stimulation:  Advanced Pain Management Center: Interventional Pain Management Physician">
            <a:extLst>
              <a:ext uri="{FF2B5EF4-FFF2-40B4-BE49-F238E27FC236}">
                <a16:creationId xmlns:a16="http://schemas.microsoft.com/office/drawing/2014/main" id="{088642CD-B1BF-FF8F-F672-91A02A2E8F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771" y="2572706"/>
            <a:ext cx="7529141" cy="36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48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3276-3982-00DB-20B3-279E1EE9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276"/>
            <a:ext cx="10515600" cy="1325563"/>
          </a:xfrm>
        </p:spPr>
        <p:txBody>
          <a:bodyPr/>
          <a:lstStyle/>
          <a:p>
            <a:r>
              <a:rPr lang="en-US" dirty="0"/>
              <a:t>Peripheral Nerve Stimulation</a:t>
            </a:r>
          </a:p>
        </p:txBody>
      </p:sp>
      <p:pic>
        <p:nvPicPr>
          <p:cNvPr id="6146" name="Picture 2" descr="Peripheral Nerve Stimulation (Nalu)">
            <a:extLst>
              <a:ext uri="{FF2B5EF4-FFF2-40B4-BE49-F238E27FC236}">
                <a16:creationId xmlns:a16="http://schemas.microsoft.com/office/drawing/2014/main" id="{C3A51020-8475-B688-786E-71B27E5A4A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1" y="2033382"/>
            <a:ext cx="6395224" cy="35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99A2B8-07D8-2D4F-7291-1BB4A0F2D1A4}"/>
              </a:ext>
            </a:extLst>
          </p:cNvPr>
          <p:cNvSpPr/>
          <p:nvPr/>
        </p:nvSpPr>
        <p:spPr>
          <a:xfrm flipV="1">
            <a:off x="5417636" y="2653989"/>
            <a:ext cx="652348" cy="4850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Peripheral Nerve Stimulation | Pain and ...">
            <a:extLst>
              <a:ext uri="{FF2B5EF4-FFF2-40B4-BE49-F238E27FC236}">
                <a16:creationId xmlns:a16="http://schemas.microsoft.com/office/drawing/2014/main" id="{DD3263BF-141F-138A-3BFB-1E38D41F29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925" y="1424926"/>
            <a:ext cx="3222554" cy="48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5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18F923FF-DD0C-4FD3-A1B4-68DFA511C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22FBC-1277-AE67-BEE9-C135C4D5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2" y="1144769"/>
            <a:ext cx="3724217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Minimally invasive procedures for spinal stenosis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Patient Success Story with Spinal Simplicity's Minuteman Procedure:  Louisiana Pain Specialists: Pain Management">
            <a:extLst>
              <a:ext uri="{FF2B5EF4-FFF2-40B4-BE49-F238E27FC236}">
                <a16:creationId xmlns:a16="http://schemas.microsoft.com/office/drawing/2014/main" id="{D2E181B6-191F-74F8-AFDE-A3C035F8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584" y="379158"/>
            <a:ext cx="3621022" cy="29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ertiflex Procedure - Coastal Health Specialty Care">
            <a:extLst>
              <a:ext uri="{FF2B5EF4-FFF2-40B4-BE49-F238E27FC236}">
                <a16:creationId xmlns:a16="http://schemas.microsoft.com/office/drawing/2014/main" id="{AABB2777-50BE-CC06-B958-A35368C33C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" b="6589"/>
          <a:stretch/>
        </p:blipFill>
        <p:spPr bwMode="auto">
          <a:xfrm>
            <a:off x="8311896" y="514620"/>
            <a:ext cx="3675888" cy="26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4" name="Picture 8" descr="VIA Disc Procedure | BioSpine Institute">
            <a:extLst>
              <a:ext uri="{FF2B5EF4-FFF2-40B4-BE49-F238E27FC236}">
                <a16:creationId xmlns:a16="http://schemas.microsoft.com/office/drawing/2014/main" id="{96E08F58-6D6D-D9E1-49B1-53B75A36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151" y="3857080"/>
            <a:ext cx="3675888" cy="20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w Intracept procedure provides lasting relief for chronic low-back pain |  Back and Spine | Rehabilitation | UT Southwestern Medical Center">
            <a:extLst>
              <a:ext uri="{FF2B5EF4-FFF2-40B4-BE49-F238E27FC236}">
                <a16:creationId xmlns:a16="http://schemas.microsoft.com/office/drawing/2014/main" id="{A097629B-C206-581E-A443-CCA108183B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0333" y="3723830"/>
            <a:ext cx="3675888" cy="23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50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When I Look at the Future, I See Bright Things | Affirmations.online">
            <a:extLst>
              <a:ext uri="{FF2B5EF4-FFF2-40B4-BE49-F238E27FC236}">
                <a16:creationId xmlns:a16="http://schemas.microsoft.com/office/drawing/2014/main" id="{6B45B46D-7E61-57C7-B41C-A14AC81E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7" b="253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1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CC375-1AA5-1DFA-D514-09287B2F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 dirty="0"/>
              <a:t>Objectives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CA0E-1FA6-841A-E2B7-557673F3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321733"/>
            <a:ext cx="5539105" cy="621453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Learn about the incidence of chronic pain</a:t>
            </a:r>
          </a:p>
          <a:p>
            <a:r>
              <a:rPr lang="en-US" sz="2400" dirty="0"/>
              <a:t>Understand the complexity of pain pathophysiology</a:t>
            </a:r>
          </a:p>
          <a:p>
            <a:r>
              <a:rPr lang="en-US" sz="2400" dirty="0"/>
              <a:t>Discuss barriers to pain treatment</a:t>
            </a:r>
          </a:p>
          <a:p>
            <a:r>
              <a:rPr lang="en-US" sz="2400" dirty="0"/>
              <a:t>Review causes and result of stigma in the chronic pain population</a:t>
            </a:r>
          </a:p>
          <a:p>
            <a:r>
              <a:rPr lang="en-US" sz="2400" dirty="0"/>
              <a:t>Focus on the biopsychosocial approach</a:t>
            </a:r>
          </a:p>
          <a:p>
            <a:r>
              <a:rPr lang="en-US" sz="2400" dirty="0"/>
              <a:t>Review the Veteran’s Administration approach to pain care</a:t>
            </a:r>
          </a:p>
          <a:p>
            <a:r>
              <a:rPr lang="en-US" sz="2400" dirty="0"/>
              <a:t>Introduce advances in chronic pain management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9305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gazine cover with text and images&#10;&#10;AI-generated content may be incorrect.">
            <a:extLst>
              <a:ext uri="{FF2B5EF4-FFF2-40B4-BE49-F238E27FC236}">
                <a16:creationId xmlns:a16="http://schemas.microsoft.com/office/drawing/2014/main" id="{268425D7-1082-B3AD-0A79-77734C9D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86" t="32846" r="16798" b="34309"/>
          <a:stretch/>
        </p:blipFill>
        <p:spPr>
          <a:xfrm>
            <a:off x="854927" y="114707"/>
            <a:ext cx="10482146" cy="67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21A3E-9960-32C0-95AB-57E75A34F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897" y="748009"/>
            <a:ext cx="2636721" cy="340810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39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Pain Treatment Is Vital</a:t>
            </a:r>
          </a:p>
        </p:txBody>
      </p:sp>
      <p:sp>
        <p:nvSpPr>
          <p:cNvPr id="541" name="Text Box 15"/>
          <p:cNvSpPr txBox="1"/>
          <p:nvPr/>
        </p:nvSpPr>
        <p:spPr>
          <a:xfrm>
            <a:off x="460808" y="6213106"/>
            <a:ext cx="818579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b">
            <a:spAutoFit/>
          </a:bodyPr>
          <a:lstStyle>
            <a:lvl1pPr>
              <a:defRPr sz="1200" spc="-1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US" b="0" dirty="0" err="1"/>
              <a:t>Rikard.MMWR</a:t>
            </a:r>
            <a:r>
              <a:rPr lang="en-US" b="0" dirty="0"/>
              <a:t> </a:t>
            </a:r>
            <a:r>
              <a:rPr lang="en-US" b="0" dirty="0" err="1"/>
              <a:t>Morb</a:t>
            </a:r>
            <a:r>
              <a:rPr lang="en-US" b="0" dirty="0"/>
              <a:t> Mortal </a:t>
            </a:r>
            <a:r>
              <a:rPr lang="en-US" b="0" dirty="0" err="1"/>
              <a:t>Wkly</a:t>
            </a:r>
            <a:r>
              <a:rPr lang="en-US" b="0" dirty="0"/>
              <a:t> Rep. 2023;73:379.</a:t>
            </a:r>
            <a:r>
              <a:rPr b="0" dirty="0"/>
              <a:t>.</a:t>
            </a:r>
            <a:r>
              <a:rPr lang="en-US" b="0" dirty="0"/>
              <a:t> www</a:t>
            </a:r>
            <a:r>
              <a:rPr lang="en-US" b="0" dirty="0">
                <a:ea typeface="+mj-lt"/>
                <a:cs typeface="+mj-lt"/>
              </a:rPr>
              <a:t>.hhs.gov/sites/default/files/pmtf-final-report-2019-05-23.pdf</a:t>
            </a:r>
            <a:r>
              <a:rPr lang="en-US" b="0" dirty="0"/>
              <a:t>. Dowell. MMWR </a:t>
            </a:r>
            <a:r>
              <a:rPr lang="en-US" b="0" dirty="0" err="1"/>
              <a:t>Recomm</a:t>
            </a:r>
            <a:r>
              <a:rPr lang="en-US" b="0" dirty="0"/>
              <a:t> Rep. 2022;71:1 . </a:t>
            </a:r>
            <a:endParaRPr lang="en-US" b="0" dirty="0">
              <a:cs typeface="Calibri"/>
            </a:endParaRPr>
          </a:p>
        </p:txBody>
      </p:sp>
      <p:sp>
        <p:nvSpPr>
          <p:cNvPr id="542" name="Rectangle 2"/>
          <p:cNvSpPr/>
          <p:nvPr/>
        </p:nvSpPr>
        <p:spPr>
          <a:xfrm>
            <a:off x="146082" y="60066"/>
            <a:ext cx="12701" cy="1846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200">
                <a:solidFill>
                  <a:srgbClr val="5B616B"/>
                </a:solidFill>
                <a:latin typeface="BlinkMacSystemFont"/>
                <a:ea typeface="BlinkMacSystemFont"/>
                <a:cs typeface="BlinkMacSystemFont"/>
                <a:sym typeface="BlinkMacSystemFont"/>
              </a:defRPr>
            </a:pPr>
            <a:endParaRPr dirty="0"/>
          </a:p>
        </p:txBody>
      </p:sp>
      <p:sp>
        <p:nvSpPr>
          <p:cNvPr id="543" name="Rectangle 3"/>
          <p:cNvSpPr/>
          <p:nvPr/>
        </p:nvSpPr>
        <p:spPr>
          <a:xfrm>
            <a:off x="298482" y="212466"/>
            <a:ext cx="12701" cy="1846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200">
                <a:solidFill>
                  <a:srgbClr val="5B616B"/>
                </a:solidFill>
                <a:latin typeface="BlinkMacSystemFont"/>
                <a:ea typeface="BlinkMacSystemFont"/>
                <a:cs typeface="BlinkMacSystemFont"/>
                <a:sym typeface="BlinkMacSystemFont"/>
              </a:defRPr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34CB6-F92D-4DBA-81CC-3EE8C067D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311" y="2199234"/>
            <a:ext cx="2276613" cy="284791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40" name="Content Placeholder 2"/>
          <p:cNvSpPr txBox="1">
            <a:spLocks noGrp="1"/>
          </p:cNvSpPr>
          <p:nvPr>
            <p:ph idx="1"/>
          </p:nvPr>
        </p:nvSpPr>
        <p:spPr>
          <a:xfrm>
            <a:off x="0" y="1690688"/>
            <a:ext cx="10877529" cy="4650686"/>
          </a:xfrm>
        </p:spPr>
        <p:txBody>
          <a:bodyPr lIns="45719" tIns="45720" rIns="45719" bIns="45720" anchor="t">
            <a:normAutofit/>
          </a:bodyPr>
          <a:lstStyle/>
          <a:p>
            <a:r>
              <a:rPr lang="en-US" dirty="0"/>
              <a:t>Chronic pain affects 20.9% of US adults</a:t>
            </a:r>
          </a:p>
          <a:p>
            <a:pPr lvl="1"/>
            <a:r>
              <a:rPr lang="en-US" dirty="0"/>
              <a:t>Higher prevalence in non-Hispanic </a:t>
            </a:r>
            <a:br>
              <a:rPr lang="en-US" dirty="0"/>
            </a:br>
            <a:r>
              <a:rPr lang="en-US" dirty="0"/>
              <a:t>American Indians or Alaska Natives, those </a:t>
            </a:r>
            <a:br>
              <a:rPr lang="en-US" dirty="0"/>
            </a:br>
            <a:r>
              <a:rPr lang="en-US" dirty="0"/>
              <a:t>identifying as bisexual, and those who </a:t>
            </a:r>
            <a:br>
              <a:rPr lang="en-US" dirty="0"/>
            </a:br>
            <a:r>
              <a:rPr lang="en-US" dirty="0"/>
              <a:t>are divorced/separated</a:t>
            </a:r>
          </a:p>
          <a:p>
            <a:pPr lvl="1"/>
            <a:r>
              <a:rPr lang="en-US" dirty="0"/>
              <a:t>6.9% of US adults have “high-impact” pain, </a:t>
            </a:r>
            <a:br>
              <a:rPr lang="en-US" dirty="0"/>
            </a:br>
            <a:r>
              <a:rPr lang="en-US" dirty="0"/>
              <a:t>affecting life/work</a:t>
            </a:r>
          </a:p>
          <a:p>
            <a:r>
              <a:rPr lang="en-US" dirty="0"/>
              <a:t>Use of a team approach and evidence based medicine to address the </a:t>
            </a:r>
            <a:br>
              <a:rPr lang="en-US" dirty="0"/>
            </a:br>
            <a:r>
              <a:rPr lang="en-US" dirty="0"/>
              <a:t>biopsychosocial aspects of pain will improve the likelihood </a:t>
            </a:r>
            <a:br>
              <a:rPr lang="en-US" dirty="0"/>
            </a:br>
            <a:r>
              <a:rPr lang="en-US" dirty="0"/>
              <a:t>of success</a:t>
            </a:r>
          </a:p>
          <a:p>
            <a:r>
              <a:rPr lang="en-US" dirty="0"/>
              <a:t>Guidelines include DHHS 2019, CDC 2022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5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D7F3E5-6A8C-0036-5040-F135F5A7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04" y="31051"/>
            <a:ext cx="10515600" cy="1325563"/>
          </a:xfrm>
        </p:spPr>
        <p:txBody>
          <a:bodyPr/>
          <a:lstStyle/>
          <a:p>
            <a:r>
              <a:rPr lang="en-US" dirty="0"/>
              <a:t>Pain Pathophysiology</a:t>
            </a:r>
            <a:br>
              <a:rPr lang="en-US" dirty="0"/>
            </a:br>
            <a:r>
              <a:rPr lang="en-US" dirty="0"/>
              <a:t>Plasticity = “Wind-up”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FD7BF-3F6D-1419-0E81-211DB1613796}"/>
              </a:ext>
            </a:extLst>
          </p:cNvPr>
          <p:cNvSpPr/>
          <p:nvPr/>
        </p:nvSpPr>
        <p:spPr>
          <a:xfrm>
            <a:off x="1847601" y="1496684"/>
            <a:ext cx="2181843" cy="56651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Injury/Incision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085E9-79E2-4467-6144-998AA03EB403}"/>
              </a:ext>
            </a:extLst>
          </p:cNvPr>
          <p:cNvSpPr/>
          <p:nvPr/>
        </p:nvSpPr>
        <p:spPr>
          <a:xfrm>
            <a:off x="1847601" y="2104363"/>
            <a:ext cx="2154133" cy="5665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Acute Pain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F3B383-02BE-3F6D-E775-1F78682F6174}"/>
              </a:ext>
            </a:extLst>
          </p:cNvPr>
          <p:cNvSpPr/>
          <p:nvPr/>
        </p:nvSpPr>
        <p:spPr>
          <a:xfrm>
            <a:off x="1503462" y="3814114"/>
            <a:ext cx="2498272" cy="5665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 Healing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882DEC-A118-A72B-52C8-92BB34357935}"/>
              </a:ext>
            </a:extLst>
          </p:cNvPr>
          <p:cNvSpPr/>
          <p:nvPr/>
        </p:nvSpPr>
        <p:spPr>
          <a:xfrm>
            <a:off x="1768393" y="5006521"/>
            <a:ext cx="1500539" cy="939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Pain Relief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72E52D-C072-62E6-4103-1DF33AB31EF4}"/>
              </a:ext>
            </a:extLst>
          </p:cNvPr>
          <p:cNvSpPr/>
          <p:nvPr/>
        </p:nvSpPr>
        <p:spPr>
          <a:xfrm>
            <a:off x="5517845" y="3759730"/>
            <a:ext cx="4163167" cy="5665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Healing with plasticity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A0368-3D0A-1F50-6B8A-8BDDE840D148}"/>
              </a:ext>
            </a:extLst>
          </p:cNvPr>
          <p:cNvSpPr/>
          <p:nvPr/>
        </p:nvSpPr>
        <p:spPr>
          <a:xfrm>
            <a:off x="4822372" y="4723720"/>
            <a:ext cx="2547256" cy="5665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Hyperalgesia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1E35B6-ACB4-60B0-7720-510C2ADD42A8}"/>
              </a:ext>
            </a:extLst>
          </p:cNvPr>
          <p:cNvSpPr/>
          <p:nvPr/>
        </p:nvSpPr>
        <p:spPr>
          <a:xfrm>
            <a:off x="8144063" y="4723720"/>
            <a:ext cx="2375180" cy="5665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Allodynia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F7917-6AAF-2480-4351-1E7816FFDF63}"/>
              </a:ext>
            </a:extLst>
          </p:cNvPr>
          <p:cNvSpPr/>
          <p:nvPr/>
        </p:nvSpPr>
        <p:spPr>
          <a:xfrm>
            <a:off x="6525863" y="5745389"/>
            <a:ext cx="2547256" cy="9398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Subacute or </a:t>
            </a:r>
          </a:p>
          <a:p>
            <a:pPr algn="ctr"/>
            <a:r>
              <a:rPr lang="en-US" dirty="0"/>
              <a:t>Chronic Pain</a:t>
            </a:r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4CCF30D2-7D5C-FC97-F141-B8D685B2194C}"/>
              </a:ext>
            </a:extLst>
          </p:cNvPr>
          <p:cNvSpPr/>
          <p:nvPr/>
        </p:nvSpPr>
        <p:spPr>
          <a:xfrm>
            <a:off x="1014263" y="1299411"/>
            <a:ext cx="914400" cy="9144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B264FC-A4B7-1E3B-2792-C2AE9FC528D3}"/>
              </a:ext>
            </a:extLst>
          </p:cNvPr>
          <p:cNvCxnSpPr>
            <a:cxnSpLocks/>
          </p:cNvCxnSpPr>
          <p:nvPr/>
        </p:nvCxnSpPr>
        <p:spPr>
          <a:xfrm>
            <a:off x="2924667" y="2670873"/>
            <a:ext cx="0" cy="372866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05A4B6-71C9-3A5B-8182-C5EFAA6BB8E9}"/>
              </a:ext>
            </a:extLst>
          </p:cNvPr>
          <p:cNvCxnSpPr>
            <a:cxnSpLocks/>
          </p:cNvCxnSpPr>
          <p:nvPr/>
        </p:nvCxnSpPr>
        <p:spPr>
          <a:xfrm flipV="1">
            <a:off x="2489821" y="3043739"/>
            <a:ext cx="5127766" cy="8767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505431-2AC3-A71B-6C54-6BE10B8F1341}"/>
              </a:ext>
            </a:extLst>
          </p:cNvPr>
          <p:cNvCxnSpPr>
            <a:cxnSpLocks/>
          </p:cNvCxnSpPr>
          <p:nvPr/>
        </p:nvCxnSpPr>
        <p:spPr>
          <a:xfrm>
            <a:off x="2489821" y="3052506"/>
            <a:ext cx="0" cy="76160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3A6EAF-9141-E30A-DF53-B5C78A42C22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596420" y="3053673"/>
            <a:ext cx="3009" cy="706057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02CEF3-EF58-AC18-4CBA-9BBF0A3C95F1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596420" y="4326240"/>
            <a:ext cx="3009" cy="257342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3A5F89-5B2D-ABD5-4D37-7BCAD8D380B5}"/>
              </a:ext>
            </a:extLst>
          </p:cNvPr>
          <p:cNvCxnSpPr>
            <a:cxnSpLocks/>
          </p:cNvCxnSpPr>
          <p:nvPr/>
        </p:nvCxnSpPr>
        <p:spPr>
          <a:xfrm>
            <a:off x="5950857" y="4573647"/>
            <a:ext cx="338079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442E396-522D-2B68-8DA8-37246DDCF44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331653" y="4573647"/>
            <a:ext cx="0" cy="150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F96EE77-CC39-CEA4-9056-BD947226743F}"/>
              </a:ext>
            </a:extLst>
          </p:cNvPr>
          <p:cNvCxnSpPr>
            <a:cxnSpLocks/>
          </p:cNvCxnSpPr>
          <p:nvPr/>
        </p:nvCxnSpPr>
        <p:spPr>
          <a:xfrm>
            <a:off x="5950857" y="4573647"/>
            <a:ext cx="0" cy="2573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8F581B3-9840-E3FE-1A01-04305A8055E4}"/>
              </a:ext>
            </a:extLst>
          </p:cNvPr>
          <p:cNvCxnSpPr>
            <a:cxnSpLocks/>
          </p:cNvCxnSpPr>
          <p:nvPr/>
        </p:nvCxnSpPr>
        <p:spPr>
          <a:xfrm>
            <a:off x="2489821" y="4380624"/>
            <a:ext cx="0" cy="625897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8B10CE-CB3A-59D8-447C-083FDC609CB6}"/>
              </a:ext>
            </a:extLst>
          </p:cNvPr>
          <p:cNvCxnSpPr>
            <a:cxnSpLocks/>
          </p:cNvCxnSpPr>
          <p:nvPr/>
        </p:nvCxnSpPr>
        <p:spPr>
          <a:xfrm>
            <a:off x="5950857" y="5290230"/>
            <a:ext cx="0" cy="186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BC8E710-69B1-F8E7-B912-BA5512D70B12}"/>
              </a:ext>
            </a:extLst>
          </p:cNvPr>
          <p:cNvCxnSpPr>
            <a:cxnSpLocks/>
          </p:cNvCxnSpPr>
          <p:nvPr/>
        </p:nvCxnSpPr>
        <p:spPr>
          <a:xfrm>
            <a:off x="5950857" y="5488046"/>
            <a:ext cx="338079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60D0633-2B3F-A0A0-1233-5794AE986360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331653" y="5290230"/>
            <a:ext cx="0" cy="197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486DEA5-4EE3-6BFD-AD8E-70E446F3FDDD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799491" y="5488046"/>
            <a:ext cx="0" cy="257343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70F601A-EB4F-5B67-0E6E-E56F84C7CFC7}"/>
              </a:ext>
            </a:extLst>
          </p:cNvPr>
          <p:cNvSpPr/>
          <p:nvPr/>
        </p:nvSpPr>
        <p:spPr>
          <a:xfrm>
            <a:off x="8603946" y="2760483"/>
            <a:ext cx="2161219" cy="56651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“sensitization”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6C74FD3-53F9-CDD2-6BD1-77963107BA43}"/>
              </a:ext>
            </a:extLst>
          </p:cNvPr>
          <p:cNvCxnSpPr>
            <a:cxnSpLocks/>
          </p:cNvCxnSpPr>
          <p:nvPr/>
        </p:nvCxnSpPr>
        <p:spPr>
          <a:xfrm flipH="1">
            <a:off x="7894848" y="3108205"/>
            <a:ext cx="560544" cy="41660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xplosion 1 79">
            <a:extLst>
              <a:ext uri="{FF2B5EF4-FFF2-40B4-BE49-F238E27FC236}">
                <a16:creationId xmlns:a16="http://schemas.microsoft.com/office/drawing/2014/main" id="{B7CC7070-1664-F4B8-3DC8-A985A36D2131}"/>
              </a:ext>
            </a:extLst>
          </p:cNvPr>
          <p:cNvSpPr/>
          <p:nvPr/>
        </p:nvSpPr>
        <p:spPr>
          <a:xfrm>
            <a:off x="5791077" y="570409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6EEEE-94C6-7945-724A-196394FDB4ED}"/>
              </a:ext>
            </a:extLst>
          </p:cNvPr>
          <p:cNvSpPr txBox="1"/>
          <p:nvPr/>
        </p:nvSpPr>
        <p:spPr>
          <a:xfrm>
            <a:off x="6504812" y="671041"/>
            <a:ext cx="4260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Plasticity:  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the brain's ability to reorganize itself by forming new neural connections, which can lead to both beneficial and detrimental changes in pain perception and processing. 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43397C-C230-22ED-2D3E-886371A97519}"/>
              </a:ext>
            </a:extLst>
          </p:cNvPr>
          <p:cNvSpPr/>
          <p:nvPr/>
        </p:nvSpPr>
        <p:spPr>
          <a:xfrm>
            <a:off x="6258891" y="661106"/>
            <a:ext cx="4506274" cy="15072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9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8CD4E6-B2FA-FFF5-24BA-515FE0F6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658" y="321733"/>
            <a:ext cx="9526396" cy="57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AC0D1A-D2DC-35DB-3229-CB3333EEE349}"/>
              </a:ext>
            </a:extLst>
          </p:cNvPr>
          <p:cNvSpPr txBox="1"/>
          <p:nvPr/>
        </p:nvSpPr>
        <p:spPr>
          <a:xfrm>
            <a:off x="321732" y="6166935"/>
            <a:ext cx="608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1D9BF0"/>
                </a:solidFill>
                <a:effectLst/>
                <a:latin typeface="inherit"/>
                <a:hlinkClick r:id="rId3"/>
              </a:rPr>
              <a:t>https://</a:t>
            </a:r>
            <a:r>
              <a:rPr lang="en-US" b="0" i="0" dirty="0">
                <a:solidFill>
                  <a:srgbClr val="1D9BF0"/>
                </a:solidFill>
                <a:effectLst/>
                <a:latin typeface="TwitterChirp"/>
                <a:hlinkClick r:id="rId3"/>
              </a:rPr>
              <a:t>pubmed.ncbi.nlm.nih.gov/38595206/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7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8953" y="1609182"/>
            <a:ext cx="3578969" cy="4459115"/>
          </a:xfrm>
          <a:solidFill>
            <a:schemeClr val="accent4">
              <a:lumMod val="20000"/>
              <a:lumOff val="80000"/>
            </a:schemeClr>
          </a:solidFill>
        </p:spPr>
        <p:txBody>
          <a:bodyPr tIns="91440">
            <a:normAutofit fontScale="47500" lnSpcReduction="20000"/>
          </a:bodyPr>
          <a:lstStyle/>
          <a:p>
            <a:pPr marL="0" indent="0" algn="ctr" fontAlgn="ctr">
              <a:buNone/>
            </a:pPr>
            <a:r>
              <a:rPr lang="en-US" sz="5100" b="1" dirty="0"/>
              <a:t>Palliative Care Pain</a:t>
            </a:r>
            <a:endParaRPr lang="en-US" sz="5100" dirty="0"/>
          </a:p>
          <a:p>
            <a:pPr marL="228600" indent="-228600" fontAlgn="ctr"/>
            <a:r>
              <a:rPr lang="en-US" sz="4200" dirty="0"/>
              <a:t>Symptom management</a:t>
            </a:r>
          </a:p>
          <a:p>
            <a:pPr marL="228600" indent="-228600" fontAlgn="ctr"/>
            <a:r>
              <a:rPr lang="en-US" sz="4200" dirty="0"/>
              <a:t>Relieve pain and other distressing symptoms</a:t>
            </a:r>
          </a:p>
          <a:p>
            <a:pPr marL="228600" indent="-228600" fontAlgn="ctr"/>
            <a:r>
              <a:rPr lang="en-US" sz="4200" dirty="0"/>
              <a:t>Optimize quality of life</a:t>
            </a:r>
          </a:p>
          <a:p>
            <a:pPr marL="228600" indent="-228600" fontAlgn="ctr"/>
            <a:r>
              <a:rPr lang="en-US" sz="4200" dirty="0"/>
              <a:t>Comfort care with or without intent to reach “cure”  </a:t>
            </a:r>
          </a:p>
          <a:p>
            <a:pPr marL="228600" indent="-228600" fontAlgn="ctr"/>
            <a:r>
              <a:rPr lang="en-US" sz="4200" dirty="0"/>
              <a:t>Support system for families</a:t>
            </a:r>
          </a:p>
          <a:p>
            <a:pPr marL="228600" indent="-228600" fontAlgn="ctr"/>
            <a:r>
              <a:rPr lang="en-US" sz="4200" dirty="0"/>
              <a:t>Plan comorbid care needs </a:t>
            </a:r>
          </a:p>
          <a:p>
            <a:pPr marL="539724" lvl="1" indent="-230706" fontAlgn="ctr"/>
            <a:r>
              <a:rPr lang="en-US" sz="3867" dirty="0"/>
              <a:t>Psychological</a:t>
            </a:r>
          </a:p>
          <a:p>
            <a:pPr marL="539724" lvl="1" indent="-230706" fontAlgn="ctr"/>
            <a:r>
              <a:rPr lang="en-US" sz="3867" dirty="0"/>
              <a:t>Spiritual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Treatment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643" y="1607076"/>
            <a:ext cx="3500890" cy="4459115"/>
          </a:xfrm>
          <a:solidFill>
            <a:schemeClr val="accent2">
              <a:lumMod val="20000"/>
              <a:lumOff val="80000"/>
            </a:schemeClr>
          </a:solidFill>
        </p:spPr>
        <p:txBody>
          <a:bodyPr tIns="91440">
            <a:normAutofit fontScale="62500" lnSpcReduction="20000"/>
          </a:bodyPr>
          <a:lstStyle/>
          <a:p>
            <a:pPr marL="0" indent="0" algn="ctr" fontAlgn="ctr">
              <a:buNone/>
            </a:pPr>
            <a:r>
              <a:rPr lang="en-US" sz="4400" b="1" dirty="0"/>
              <a:t>Acute Pain</a:t>
            </a:r>
          </a:p>
          <a:p>
            <a:pPr marL="228600" indent="-228600" fontAlgn="ctr"/>
            <a:r>
              <a:rPr lang="en-US" sz="3600" dirty="0"/>
              <a:t>Facilitate recovery/healing</a:t>
            </a:r>
          </a:p>
          <a:p>
            <a:pPr marL="539724" lvl="1" indent="-230706" fontAlgn="ctr"/>
            <a:r>
              <a:rPr lang="en-US" sz="3800" dirty="0"/>
              <a:t>Minimize impact of pain</a:t>
            </a:r>
          </a:p>
          <a:p>
            <a:pPr marL="228600" indent="-228600" fontAlgn="ctr"/>
            <a:r>
              <a:rPr lang="en-US" sz="3600" dirty="0"/>
              <a:t>Reduce pain intensity</a:t>
            </a:r>
          </a:p>
          <a:p>
            <a:pPr marL="228600" indent="-228600" fontAlgn="ctr"/>
            <a:r>
              <a:rPr lang="en-US" sz="3600" dirty="0"/>
              <a:t>Provide recovery-focused rehabilitation</a:t>
            </a:r>
          </a:p>
          <a:p>
            <a:pPr marL="228600" indent="-228600" fontAlgn="ctr"/>
            <a:r>
              <a:rPr lang="en-US" sz="3600" dirty="0"/>
              <a:t>Improve quality of life</a:t>
            </a:r>
          </a:p>
          <a:p>
            <a:pPr marL="228600" indent="-228600" fontAlgn="ctr"/>
            <a:r>
              <a:rPr lang="en-US" sz="3600" dirty="0"/>
              <a:t>Minimize adverse events</a:t>
            </a:r>
          </a:p>
          <a:p>
            <a:pPr marL="228600" indent="-228600" fontAlgn="ctr"/>
            <a:r>
              <a:rPr lang="en-US" sz="3600" dirty="0"/>
              <a:t>Prevent transition to chronic pain</a:t>
            </a:r>
          </a:p>
          <a:p>
            <a:pPr marL="309019" indent="-309019"/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338953" y="1420807"/>
            <a:ext cx="3827361" cy="505447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457178" marR="0" lvl="0" indent="-457178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613" y="6200034"/>
            <a:ext cx="11888236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Henry. Clin J Pain. 2017; 33:955.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hhs.gov/sites/default/files/pmtf-final-report-2019-05-23.pdf.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oregonpainguidance.org/guideline/pain-control-for-cancer-and-palliative-care.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251E1C-F029-6484-EA36-649E673F0F53}"/>
              </a:ext>
            </a:extLst>
          </p:cNvPr>
          <p:cNvSpPr txBox="1">
            <a:spLocks/>
          </p:cNvSpPr>
          <p:nvPr/>
        </p:nvSpPr>
        <p:spPr bwMode="auto">
          <a:xfrm>
            <a:off x="4162532" y="1609182"/>
            <a:ext cx="3786421" cy="44591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21914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Chronic Pain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121914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Restore function</a:t>
            </a:r>
          </a:p>
          <a:p>
            <a:pPr marL="539724" marR="0" lvl="1" indent="-230706" algn="l" defTabSz="121914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Physical, emotional, social</a:t>
            </a:r>
          </a:p>
          <a:p>
            <a:pPr marL="228600" marR="0" lvl="0" indent="-228600" algn="l" defTabSz="121914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pain intensity</a:t>
            </a:r>
          </a:p>
          <a:p>
            <a:pPr marL="539724" marR="0" lvl="1" indent="-230706" algn="l" defTabSz="121914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 underlying cause of pain</a:t>
            </a:r>
          </a:p>
          <a:p>
            <a:pPr marL="228600" marR="0" lvl="0" indent="-228600" algn="l" defTabSz="121914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quality of life</a:t>
            </a:r>
          </a:p>
          <a:p>
            <a:pPr marL="228600" marR="0" lvl="0" indent="-228600" algn="l" defTabSz="121914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Minimize adverse events</a:t>
            </a:r>
          </a:p>
          <a:p>
            <a:pPr marL="228600" marR="0" lvl="0" indent="-228600" algn="l" defTabSz="121914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 consequences of pain</a:t>
            </a:r>
          </a:p>
          <a:p>
            <a:pPr marL="539724" marR="0" lvl="1" indent="-230706" algn="l" defTabSz="121914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Postural deficits, deconditioning</a:t>
            </a:r>
          </a:p>
          <a:p>
            <a:pPr marL="539724" marR="0" lvl="1" indent="-230706" algn="l" defTabSz="121914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Maladaptive behavior, coping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1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CEDE320-003C-4217-91B9-2F2ECBA85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Barrier to Therapies: Fear Avoidance</a:t>
            </a:r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313133DC-B9A9-7D44-B444-C52AB7DA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6031246"/>
            <a:ext cx="720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Zale. Curr Opin Psychol. 2015;5:24. </a:t>
            </a:r>
            <a:b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1200" b="0" kern="1200" dirty="0">
                <a:solidFill>
                  <a:srgbClr val="4555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www.practicalpainmanagement.com/treatments/psychological/cognitive-behavioral-therapy/</a:t>
            </a:r>
            <a:br>
              <a:rPr lang="en-US" altLang="en-US" sz="1200" b="0" kern="1200" dirty="0">
                <a:solidFill>
                  <a:srgbClr val="4555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1200" b="0" kern="1200" dirty="0">
                <a:solidFill>
                  <a:srgbClr val="4555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fear-avoidance-chronic-pain-helping-patients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E874D9-0510-4C1B-B006-4E6FEF6DF688}"/>
              </a:ext>
            </a:extLst>
          </p:cNvPr>
          <p:cNvSpPr txBox="1"/>
          <p:nvPr/>
        </p:nvSpPr>
        <p:spPr bwMode="auto">
          <a:xfrm>
            <a:off x="609759" y="4945555"/>
            <a:ext cx="10283031" cy="120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Can be managed with graded exposure therapy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Develop individualized hierarchy of feared/avoided activities; confront activities from least to most feared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F9875809-915E-601E-1302-A958A2237BC0}"/>
              </a:ext>
            </a:extLst>
          </p:cNvPr>
          <p:cNvSpPr/>
          <p:nvPr/>
        </p:nvSpPr>
        <p:spPr>
          <a:xfrm>
            <a:off x="7823343" y="1326183"/>
            <a:ext cx="937848" cy="828644"/>
          </a:xfrm>
          <a:prstGeom prst="irregularSeal1">
            <a:avLst/>
          </a:prstGeom>
          <a:solidFill>
            <a:srgbClr val="FFFFFF"/>
          </a:solidFill>
          <a:ln w="25400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5556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884EF2-D3D0-4FE8-A2BB-A8931F739084}"/>
              </a:ext>
            </a:extLst>
          </p:cNvPr>
          <p:cNvGrpSpPr/>
          <p:nvPr/>
        </p:nvGrpSpPr>
        <p:grpSpPr>
          <a:xfrm>
            <a:off x="1198682" y="1522605"/>
            <a:ext cx="10155118" cy="3422950"/>
            <a:chOff x="1022219" y="1341440"/>
            <a:chExt cx="9251676" cy="342295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EB925645-8844-46EE-92D2-8904A1D39378}"/>
                </a:ext>
              </a:extLst>
            </p:cNvPr>
            <p:cNvSpPr/>
            <p:nvPr/>
          </p:nvSpPr>
          <p:spPr>
            <a:xfrm>
              <a:off x="3852985" y="2762599"/>
              <a:ext cx="1084890" cy="794798"/>
            </a:xfrm>
            <a:prstGeom prst="triangle">
              <a:avLst/>
            </a:prstGeom>
            <a:solidFill>
              <a:schemeClr val="accent3"/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b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A3B9D5-3DBF-4C7A-81C9-E3D5350EAA47}"/>
                </a:ext>
              </a:extLst>
            </p:cNvPr>
            <p:cNvSpPr txBox="1"/>
            <p:nvPr/>
          </p:nvSpPr>
          <p:spPr bwMode="auto">
            <a:xfrm>
              <a:off x="4758343" y="4228859"/>
              <a:ext cx="2783412" cy="535531"/>
            </a:xfrm>
            <a:prstGeom prst="rect">
              <a:avLst/>
            </a:prstGeom>
            <a:solidFill>
              <a:srgbClr val="682E74"/>
            </a:solidFill>
            <a:ln w="952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R="0" lvl="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30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600" b="1" dirty="0">
                  <a:latin typeface="Calibri" panose="020F0502020204030204" pitchFamily="34" charset="0"/>
                  <a:ea typeface="+mn-ea"/>
                  <a:cs typeface="+mn-cs"/>
                </a:rPr>
                <a:t>eg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, rumination,</a:t>
              </a:r>
              <a:r>
                <a:rPr lang="en-US" sz="1600" b="1" dirty="0">
                  <a:latin typeface="Calibri" panose="020F0502020204030204" pitchFamily="34" charset="0"/>
                  <a:ea typeface="+mn-ea"/>
                  <a:cs typeface="+mn-cs"/>
                </a:rPr>
                <a:t> m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agnification, </a:t>
              </a:r>
              <a:r>
                <a:rPr lang="en-US" sz="1600" b="1" dirty="0">
                  <a:latin typeface="Calibri" panose="020F0502020204030204" pitchFamily="34" charset="0"/>
                  <a:ea typeface="+mn-ea"/>
                  <a:cs typeface="+mn-cs"/>
                </a:rPr>
                <a:t>f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eeling of helplessness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1272406-F008-4FF3-9A7D-D40DD47279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88507" y="3326701"/>
              <a:ext cx="57529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6790C6-A501-4E78-9C53-6E26F85BDB5A}"/>
                </a:ext>
              </a:extLst>
            </p:cNvPr>
            <p:cNvSpPr txBox="1"/>
            <p:nvPr/>
          </p:nvSpPr>
          <p:spPr bwMode="auto">
            <a:xfrm>
              <a:off x="1022219" y="2881647"/>
              <a:ext cx="2135826" cy="8309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+mn-ea"/>
                  <a:cs typeface="+mn-cs"/>
                  <a:sym typeface="Wingdings" panose="05000000000000000000" pitchFamily="2" charset="2"/>
                </a:rPr>
                <a:t>eg,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overgeneralization, heightened emotions, jumping to conclusions</a:t>
              </a:r>
              <a:endParaRPr lang="en-US" sz="1600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496499-B196-4762-92C7-45EF49FAC985}"/>
                </a:ext>
              </a:extLst>
            </p:cNvPr>
            <p:cNvSpPr txBox="1"/>
            <p:nvPr/>
          </p:nvSpPr>
          <p:spPr>
            <a:xfrm>
              <a:off x="5681856" y="1341440"/>
              <a:ext cx="1256214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Disuse Disability Depression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A7E9E7-EF3F-46F4-966E-120974498E8A}"/>
                </a:ext>
              </a:extLst>
            </p:cNvPr>
            <p:cNvSpPr txBox="1"/>
            <p:nvPr/>
          </p:nvSpPr>
          <p:spPr>
            <a:xfrm>
              <a:off x="6964029" y="1346937"/>
              <a:ext cx="104140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Injury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F83CBF-015A-47C0-9408-22E8AA27F75C}"/>
                </a:ext>
              </a:extLst>
            </p:cNvPr>
            <p:cNvSpPr txBox="1"/>
            <p:nvPr/>
          </p:nvSpPr>
          <p:spPr>
            <a:xfrm>
              <a:off x="6877904" y="2548618"/>
              <a:ext cx="1474594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Pain Experience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3750E5-8198-4D79-A136-188A5114F10E}"/>
                </a:ext>
              </a:extLst>
            </p:cNvPr>
            <p:cNvSpPr txBox="1"/>
            <p:nvPr/>
          </p:nvSpPr>
          <p:spPr>
            <a:xfrm>
              <a:off x="8730040" y="2170084"/>
              <a:ext cx="1474594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Recovery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9D00D1-948D-420A-B73B-A08601D0FE0A}"/>
                </a:ext>
              </a:extLst>
            </p:cNvPr>
            <p:cNvSpPr txBox="1"/>
            <p:nvPr/>
          </p:nvSpPr>
          <p:spPr>
            <a:xfrm>
              <a:off x="8799301" y="2919747"/>
              <a:ext cx="1474594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Confrontation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2305E5-CCB4-47EF-A02C-1A28C8AF8DBE}"/>
                </a:ext>
              </a:extLst>
            </p:cNvPr>
            <p:cNvSpPr txBox="1"/>
            <p:nvPr/>
          </p:nvSpPr>
          <p:spPr>
            <a:xfrm>
              <a:off x="8204140" y="3489949"/>
              <a:ext cx="95256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Low Fear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70D7FD-CC2D-45CE-A24D-1B905FB3291A}"/>
                </a:ext>
              </a:extLst>
            </p:cNvPr>
            <p:cNvSpPr txBox="1"/>
            <p:nvPr/>
          </p:nvSpPr>
          <p:spPr>
            <a:xfrm>
              <a:off x="5362030" y="3883617"/>
              <a:ext cx="157604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Catastrophizing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D6FD9B-3D31-4D94-814C-06303B284C5D}"/>
                </a:ext>
              </a:extLst>
            </p:cNvPr>
            <p:cNvSpPr txBox="1"/>
            <p:nvPr/>
          </p:nvSpPr>
          <p:spPr>
            <a:xfrm>
              <a:off x="3658068" y="3520442"/>
              <a:ext cx="157604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Threat Perception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3AE743-EC46-436B-94FD-8F4DDBFA94DB}"/>
                </a:ext>
              </a:extLst>
            </p:cNvPr>
            <p:cNvSpPr txBox="1"/>
            <p:nvPr/>
          </p:nvSpPr>
          <p:spPr>
            <a:xfrm rot="3298132">
              <a:off x="4341866" y="2672633"/>
              <a:ext cx="1061612" cy="7570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Defensive Motivation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858F9F-8033-424A-B064-E1EC3A312455}"/>
                </a:ext>
              </a:extLst>
            </p:cNvPr>
            <p:cNvSpPr txBox="1"/>
            <p:nvPr/>
          </p:nvSpPr>
          <p:spPr>
            <a:xfrm rot="18301868" flipH="1">
              <a:off x="3475109" y="2930658"/>
              <a:ext cx="1061612" cy="3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Arousal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6AA984F-DABF-446B-A720-5E99F2EC17D5}"/>
                </a:ext>
              </a:extLst>
            </p:cNvPr>
            <p:cNvSpPr/>
            <p:nvPr/>
          </p:nvSpPr>
          <p:spPr>
            <a:xfrm>
              <a:off x="3382623" y="1515097"/>
              <a:ext cx="1918569" cy="822302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b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Fear Avoidance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CBF8C-7178-49DB-89F0-D0EEF4EF37AD}"/>
                </a:ext>
              </a:extLst>
            </p:cNvPr>
            <p:cNvSpPr txBox="1"/>
            <p:nvPr/>
          </p:nvSpPr>
          <p:spPr>
            <a:xfrm>
              <a:off x="4012265" y="2984547"/>
              <a:ext cx="765059" cy="584773"/>
            </a:xfrm>
            <a:prstGeom prst="rect">
              <a:avLst/>
            </a:prstGeom>
            <a:noFill/>
            <a:ln w="952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Fear </a:t>
              </a:r>
              <a:b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</a:b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Arial"/>
                  <a:cs typeface="Arial"/>
                  <a:sym typeface="Arial"/>
                </a:rPr>
                <a:t>of Pain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042DF6-34B2-45AD-B5A7-9612F88C83A3}"/>
                </a:ext>
              </a:extLst>
            </p:cNvPr>
            <p:cNvSpPr/>
            <p:nvPr/>
          </p:nvSpPr>
          <p:spPr>
            <a:xfrm>
              <a:off x="4392995" y="3809999"/>
              <a:ext cx="994819" cy="265854"/>
            </a:xfrm>
            <a:custGeom>
              <a:avLst/>
              <a:gdLst>
                <a:gd name="connsiteX0" fmla="*/ 1092200 w 1092200"/>
                <a:gd name="connsiteY0" fmla="*/ 228600 h 228600"/>
                <a:gd name="connsiteX1" fmla="*/ 0 w 1092200"/>
                <a:gd name="connsiteY1" fmla="*/ 0 h 228600"/>
                <a:gd name="connsiteX0" fmla="*/ 1092200 w 1092200"/>
                <a:gd name="connsiteY0" fmla="*/ 228600 h 228600"/>
                <a:gd name="connsiteX1" fmla="*/ 0 w 1092200"/>
                <a:gd name="connsiteY1" fmla="*/ 0 h 228600"/>
                <a:gd name="connsiteX0" fmla="*/ 1092200 w 1092200"/>
                <a:gd name="connsiteY0" fmla="*/ 228600 h 261942"/>
                <a:gd name="connsiteX1" fmla="*/ 0 w 1092200"/>
                <a:gd name="connsiteY1" fmla="*/ 0 h 261942"/>
                <a:gd name="connsiteX0" fmla="*/ 1092200 w 1092200"/>
                <a:gd name="connsiteY0" fmla="*/ 228600 h 246093"/>
                <a:gd name="connsiteX1" fmla="*/ 0 w 1092200"/>
                <a:gd name="connsiteY1" fmla="*/ 0 h 246093"/>
                <a:gd name="connsiteX0" fmla="*/ 1092200 w 1092200"/>
                <a:gd name="connsiteY0" fmla="*/ 228600 h 243840"/>
                <a:gd name="connsiteX1" fmla="*/ 0 w 1092200"/>
                <a:gd name="connsiteY1" fmla="*/ 0 h 243840"/>
                <a:gd name="connsiteX0" fmla="*/ 1092200 w 1092200"/>
                <a:gd name="connsiteY0" fmla="*/ 228600 h 228968"/>
                <a:gd name="connsiteX1" fmla="*/ 0 w 1092200"/>
                <a:gd name="connsiteY1" fmla="*/ 0 h 228968"/>
                <a:gd name="connsiteX0" fmla="*/ 1092200 w 1092200"/>
                <a:gd name="connsiteY0" fmla="*/ 228600 h 231976"/>
                <a:gd name="connsiteX1" fmla="*/ 0 w 1092200"/>
                <a:gd name="connsiteY1" fmla="*/ 0 h 231976"/>
                <a:gd name="connsiteX0" fmla="*/ 1092200 w 1092200"/>
                <a:gd name="connsiteY0" fmla="*/ 228600 h 232605"/>
                <a:gd name="connsiteX1" fmla="*/ 0 w 1092200"/>
                <a:gd name="connsiteY1" fmla="*/ 0 h 232605"/>
                <a:gd name="connsiteX0" fmla="*/ 1092200 w 1092200"/>
                <a:gd name="connsiteY0" fmla="*/ 228600 h 235851"/>
                <a:gd name="connsiteX1" fmla="*/ 0 w 1092200"/>
                <a:gd name="connsiteY1" fmla="*/ 0 h 235851"/>
                <a:gd name="connsiteX0" fmla="*/ 1092200 w 1092200"/>
                <a:gd name="connsiteY0" fmla="*/ 228600 h 233128"/>
                <a:gd name="connsiteX1" fmla="*/ 0 w 1092200"/>
                <a:gd name="connsiteY1" fmla="*/ 0 h 233128"/>
                <a:gd name="connsiteX0" fmla="*/ 1092200 w 1092200"/>
                <a:gd name="connsiteY0" fmla="*/ 228600 h 230240"/>
                <a:gd name="connsiteX1" fmla="*/ 0 w 1092200"/>
                <a:gd name="connsiteY1" fmla="*/ 0 h 230240"/>
                <a:gd name="connsiteX0" fmla="*/ 1267150 w 1267150"/>
                <a:gd name="connsiteY0" fmla="*/ 228600 h 230240"/>
                <a:gd name="connsiteX1" fmla="*/ 0 w 1267150"/>
                <a:gd name="connsiteY1" fmla="*/ 0 h 230240"/>
                <a:gd name="connsiteX0" fmla="*/ 1267150 w 1267150"/>
                <a:gd name="connsiteY0" fmla="*/ 228600 h 232750"/>
                <a:gd name="connsiteX1" fmla="*/ 0 w 1267150"/>
                <a:gd name="connsiteY1" fmla="*/ 0 h 232750"/>
                <a:gd name="connsiteX0" fmla="*/ 1267150 w 1267150"/>
                <a:gd name="connsiteY0" fmla="*/ 228600 h 229321"/>
                <a:gd name="connsiteX1" fmla="*/ 0 w 1267150"/>
                <a:gd name="connsiteY1" fmla="*/ 0 h 22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150" h="229321">
                  <a:moveTo>
                    <a:pt x="1267150" y="228600"/>
                  </a:moveTo>
                  <a:cubicBezTo>
                    <a:pt x="660637" y="233582"/>
                    <a:pt x="65183" y="218390"/>
                    <a:pt x="0" y="0"/>
                  </a:cubicBez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04A2150-D810-4652-B9C6-9CD69C80CFF6}"/>
                </a:ext>
              </a:extLst>
            </p:cNvPr>
            <p:cNvSpPr/>
            <p:nvPr/>
          </p:nvSpPr>
          <p:spPr>
            <a:xfrm rot="16200000">
              <a:off x="6626458" y="3121720"/>
              <a:ext cx="1205580" cy="702684"/>
            </a:xfrm>
            <a:custGeom>
              <a:avLst/>
              <a:gdLst>
                <a:gd name="connsiteX0" fmla="*/ 1092200 w 1092200"/>
                <a:gd name="connsiteY0" fmla="*/ 228600 h 228600"/>
                <a:gd name="connsiteX1" fmla="*/ 0 w 1092200"/>
                <a:gd name="connsiteY1" fmla="*/ 0 h 228600"/>
                <a:gd name="connsiteX0" fmla="*/ 1092200 w 1092200"/>
                <a:gd name="connsiteY0" fmla="*/ 228600 h 228600"/>
                <a:gd name="connsiteX1" fmla="*/ 0 w 1092200"/>
                <a:gd name="connsiteY1" fmla="*/ 0 h 228600"/>
                <a:gd name="connsiteX0" fmla="*/ 1092200 w 1092200"/>
                <a:gd name="connsiteY0" fmla="*/ 228600 h 261942"/>
                <a:gd name="connsiteX1" fmla="*/ 0 w 1092200"/>
                <a:gd name="connsiteY1" fmla="*/ 0 h 261942"/>
                <a:gd name="connsiteX0" fmla="*/ 1092200 w 1092200"/>
                <a:gd name="connsiteY0" fmla="*/ 228600 h 246093"/>
                <a:gd name="connsiteX1" fmla="*/ 0 w 1092200"/>
                <a:gd name="connsiteY1" fmla="*/ 0 h 246093"/>
                <a:gd name="connsiteX0" fmla="*/ 1092200 w 1092200"/>
                <a:gd name="connsiteY0" fmla="*/ 228600 h 243840"/>
                <a:gd name="connsiteX1" fmla="*/ 0 w 1092200"/>
                <a:gd name="connsiteY1" fmla="*/ 0 h 243840"/>
                <a:gd name="connsiteX0" fmla="*/ 1092200 w 1092200"/>
                <a:gd name="connsiteY0" fmla="*/ 228600 h 228968"/>
                <a:gd name="connsiteX1" fmla="*/ 0 w 1092200"/>
                <a:gd name="connsiteY1" fmla="*/ 0 h 228968"/>
                <a:gd name="connsiteX0" fmla="*/ 1092200 w 1092200"/>
                <a:gd name="connsiteY0" fmla="*/ 228600 h 231976"/>
                <a:gd name="connsiteX1" fmla="*/ 0 w 1092200"/>
                <a:gd name="connsiteY1" fmla="*/ 0 h 231976"/>
                <a:gd name="connsiteX0" fmla="*/ 1092200 w 1092200"/>
                <a:gd name="connsiteY0" fmla="*/ 228600 h 232605"/>
                <a:gd name="connsiteX1" fmla="*/ 0 w 1092200"/>
                <a:gd name="connsiteY1" fmla="*/ 0 h 232605"/>
                <a:gd name="connsiteX0" fmla="*/ 1092200 w 1092200"/>
                <a:gd name="connsiteY0" fmla="*/ 228600 h 235851"/>
                <a:gd name="connsiteX1" fmla="*/ 0 w 1092200"/>
                <a:gd name="connsiteY1" fmla="*/ 0 h 235851"/>
                <a:gd name="connsiteX0" fmla="*/ 1092200 w 1092200"/>
                <a:gd name="connsiteY0" fmla="*/ 228600 h 233128"/>
                <a:gd name="connsiteX1" fmla="*/ 0 w 1092200"/>
                <a:gd name="connsiteY1" fmla="*/ 0 h 233128"/>
                <a:gd name="connsiteX0" fmla="*/ 1185333 w 1185333"/>
                <a:gd name="connsiteY0" fmla="*/ 287866 h 290045"/>
                <a:gd name="connsiteX1" fmla="*/ 0 w 1185333"/>
                <a:gd name="connsiteY1" fmla="*/ 0 h 290045"/>
                <a:gd name="connsiteX0" fmla="*/ 1185333 w 1185333"/>
                <a:gd name="connsiteY0" fmla="*/ 287866 h 294098"/>
                <a:gd name="connsiteX1" fmla="*/ 0 w 1185333"/>
                <a:gd name="connsiteY1" fmla="*/ 0 h 294098"/>
                <a:gd name="connsiteX0" fmla="*/ 1172633 w 1172633"/>
                <a:gd name="connsiteY0" fmla="*/ 292103 h 297917"/>
                <a:gd name="connsiteX1" fmla="*/ 0 w 1172633"/>
                <a:gd name="connsiteY1" fmla="*/ 0 h 297917"/>
                <a:gd name="connsiteX0" fmla="*/ 1191683 w 1191683"/>
                <a:gd name="connsiteY0" fmla="*/ 546103 h 546903"/>
                <a:gd name="connsiteX1" fmla="*/ 0 w 1191683"/>
                <a:gd name="connsiteY1" fmla="*/ 0 h 546903"/>
                <a:gd name="connsiteX0" fmla="*/ 1178983 w 1178983"/>
                <a:gd name="connsiteY0" fmla="*/ 590553 h 591240"/>
                <a:gd name="connsiteX1" fmla="*/ 0 w 1178983"/>
                <a:gd name="connsiteY1" fmla="*/ 0 h 591240"/>
                <a:gd name="connsiteX0" fmla="*/ 1178983 w 1178983"/>
                <a:gd name="connsiteY0" fmla="*/ 590553 h 593334"/>
                <a:gd name="connsiteX1" fmla="*/ 0 w 1178983"/>
                <a:gd name="connsiteY1" fmla="*/ 0 h 59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8983" h="593334">
                  <a:moveTo>
                    <a:pt x="1178983" y="590553"/>
                  </a:moveTo>
                  <a:cubicBezTo>
                    <a:pt x="476248" y="607487"/>
                    <a:pt x="65616" y="563036"/>
                    <a:pt x="0" y="0"/>
                  </a:cubicBez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B466C7-75CD-4060-88EE-414C10BCA403}"/>
                </a:ext>
              </a:extLst>
            </p:cNvPr>
            <p:cNvSpPr/>
            <p:nvPr/>
          </p:nvSpPr>
          <p:spPr>
            <a:xfrm rot="5672778">
              <a:off x="5008261" y="1161129"/>
              <a:ext cx="334516" cy="1143213"/>
            </a:xfrm>
            <a:custGeom>
              <a:avLst/>
              <a:gdLst>
                <a:gd name="connsiteX0" fmla="*/ 1092200 w 1092200"/>
                <a:gd name="connsiteY0" fmla="*/ 228600 h 228600"/>
                <a:gd name="connsiteX1" fmla="*/ 0 w 1092200"/>
                <a:gd name="connsiteY1" fmla="*/ 0 h 228600"/>
                <a:gd name="connsiteX0" fmla="*/ 1092200 w 1092200"/>
                <a:gd name="connsiteY0" fmla="*/ 228600 h 228600"/>
                <a:gd name="connsiteX1" fmla="*/ 0 w 1092200"/>
                <a:gd name="connsiteY1" fmla="*/ 0 h 228600"/>
                <a:gd name="connsiteX0" fmla="*/ 1092200 w 1092200"/>
                <a:gd name="connsiteY0" fmla="*/ 228600 h 261942"/>
                <a:gd name="connsiteX1" fmla="*/ 0 w 1092200"/>
                <a:gd name="connsiteY1" fmla="*/ 0 h 261942"/>
                <a:gd name="connsiteX0" fmla="*/ 1092200 w 1092200"/>
                <a:gd name="connsiteY0" fmla="*/ 228600 h 246093"/>
                <a:gd name="connsiteX1" fmla="*/ 0 w 1092200"/>
                <a:gd name="connsiteY1" fmla="*/ 0 h 246093"/>
                <a:gd name="connsiteX0" fmla="*/ 1092200 w 1092200"/>
                <a:gd name="connsiteY0" fmla="*/ 228600 h 243840"/>
                <a:gd name="connsiteX1" fmla="*/ 0 w 1092200"/>
                <a:gd name="connsiteY1" fmla="*/ 0 h 243840"/>
                <a:gd name="connsiteX0" fmla="*/ 1092200 w 1092200"/>
                <a:gd name="connsiteY0" fmla="*/ 228600 h 228968"/>
                <a:gd name="connsiteX1" fmla="*/ 0 w 1092200"/>
                <a:gd name="connsiteY1" fmla="*/ 0 h 228968"/>
                <a:gd name="connsiteX0" fmla="*/ 1092200 w 1092200"/>
                <a:gd name="connsiteY0" fmla="*/ 228600 h 231976"/>
                <a:gd name="connsiteX1" fmla="*/ 0 w 1092200"/>
                <a:gd name="connsiteY1" fmla="*/ 0 h 231976"/>
                <a:gd name="connsiteX0" fmla="*/ 1092200 w 1092200"/>
                <a:gd name="connsiteY0" fmla="*/ 228600 h 232605"/>
                <a:gd name="connsiteX1" fmla="*/ 0 w 1092200"/>
                <a:gd name="connsiteY1" fmla="*/ 0 h 232605"/>
                <a:gd name="connsiteX0" fmla="*/ 1092200 w 1092200"/>
                <a:gd name="connsiteY0" fmla="*/ 228600 h 235851"/>
                <a:gd name="connsiteX1" fmla="*/ 0 w 1092200"/>
                <a:gd name="connsiteY1" fmla="*/ 0 h 235851"/>
                <a:gd name="connsiteX0" fmla="*/ 1092200 w 1092200"/>
                <a:gd name="connsiteY0" fmla="*/ 228600 h 233128"/>
                <a:gd name="connsiteX1" fmla="*/ 0 w 1092200"/>
                <a:gd name="connsiteY1" fmla="*/ 0 h 233128"/>
                <a:gd name="connsiteX0" fmla="*/ 1185333 w 1185333"/>
                <a:gd name="connsiteY0" fmla="*/ 287866 h 290045"/>
                <a:gd name="connsiteX1" fmla="*/ 0 w 1185333"/>
                <a:gd name="connsiteY1" fmla="*/ 0 h 290045"/>
                <a:gd name="connsiteX0" fmla="*/ 1185333 w 1185333"/>
                <a:gd name="connsiteY0" fmla="*/ 287866 h 294098"/>
                <a:gd name="connsiteX1" fmla="*/ 0 w 1185333"/>
                <a:gd name="connsiteY1" fmla="*/ 0 h 294098"/>
                <a:gd name="connsiteX0" fmla="*/ 1172633 w 1172633"/>
                <a:gd name="connsiteY0" fmla="*/ 292103 h 297917"/>
                <a:gd name="connsiteX1" fmla="*/ 0 w 1172633"/>
                <a:gd name="connsiteY1" fmla="*/ 0 h 297917"/>
                <a:gd name="connsiteX0" fmla="*/ 501788 w 501788"/>
                <a:gd name="connsiteY0" fmla="*/ 1029588 h 1029874"/>
                <a:gd name="connsiteX1" fmla="*/ 0 w 501788"/>
                <a:gd name="connsiteY1" fmla="*/ 0 h 1029874"/>
                <a:gd name="connsiteX0" fmla="*/ 501788 w 501788"/>
                <a:gd name="connsiteY0" fmla="*/ 1029588 h 1029588"/>
                <a:gd name="connsiteX1" fmla="*/ 0 w 501788"/>
                <a:gd name="connsiteY1" fmla="*/ 0 h 1029588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89811 w 689811"/>
                <a:gd name="connsiteY0" fmla="*/ 1027097 h 1027097"/>
                <a:gd name="connsiteX1" fmla="*/ -1 w 689811"/>
                <a:gd name="connsiteY1" fmla="*/ 0 h 1027097"/>
                <a:gd name="connsiteX0" fmla="*/ 689811 w 689811"/>
                <a:gd name="connsiteY0" fmla="*/ 1027097 h 1027097"/>
                <a:gd name="connsiteX1" fmla="*/ -1 w 689811"/>
                <a:gd name="connsiteY1" fmla="*/ 0 h 1027097"/>
                <a:gd name="connsiteX0" fmla="*/ 679386 w 679386"/>
                <a:gd name="connsiteY0" fmla="*/ 968017 h 968017"/>
                <a:gd name="connsiteX1" fmla="*/ -1 w 679386"/>
                <a:gd name="connsiteY1" fmla="*/ 0 h 96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9386" h="968017">
                  <a:moveTo>
                    <a:pt x="679386" y="968017"/>
                  </a:moveTo>
                  <a:cubicBezTo>
                    <a:pt x="165959" y="829533"/>
                    <a:pt x="38907" y="370126"/>
                    <a:pt x="-1" y="0"/>
                  </a:cubicBez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6D8D33-495E-4EF2-A41E-23C985723C21}"/>
                </a:ext>
              </a:extLst>
            </p:cNvPr>
            <p:cNvSpPr/>
            <p:nvPr/>
          </p:nvSpPr>
          <p:spPr>
            <a:xfrm rot="7716724" flipH="1">
              <a:off x="7715345" y="2826832"/>
              <a:ext cx="389404" cy="962135"/>
            </a:xfrm>
            <a:custGeom>
              <a:avLst/>
              <a:gdLst>
                <a:gd name="connsiteX0" fmla="*/ 1092200 w 1092200"/>
                <a:gd name="connsiteY0" fmla="*/ 228600 h 228600"/>
                <a:gd name="connsiteX1" fmla="*/ 0 w 1092200"/>
                <a:gd name="connsiteY1" fmla="*/ 0 h 228600"/>
                <a:gd name="connsiteX0" fmla="*/ 1092200 w 1092200"/>
                <a:gd name="connsiteY0" fmla="*/ 228600 h 228600"/>
                <a:gd name="connsiteX1" fmla="*/ 0 w 1092200"/>
                <a:gd name="connsiteY1" fmla="*/ 0 h 228600"/>
                <a:gd name="connsiteX0" fmla="*/ 1092200 w 1092200"/>
                <a:gd name="connsiteY0" fmla="*/ 228600 h 261942"/>
                <a:gd name="connsiteX1" fmla="*/ 0 w 1092200"/>
                <a:gd name="connsiteY1" fmla="*/ 0 h 261942"/>
                <a:gd name="connsiteX0" fmla="*/ 1092200 w 1092200"/>
                <a:gd name="connsiteY0" fmla="*/ 228600 h 246093"/>
                <a:gd name="connsiteX1" fmla="*/ 0 w 1092200"/>
                <a:gd name="connsiteY1" fmla="*/ 0 h 246093"/>
                <a:gd name="connsiteX0" fmla="*/ 1092200 w 1092200"/>
                <a:gd name="connsiteY0" fmla="*/ 228600 h 243840"/>
                <a:gd name="connsiteX1" fmla="*/ 0 w 1092200"/>
                <a:gd name="connsiteY1" fmla="*/ 0 h 243840"/>
                <a:gd name="connsiteX0" fmla="*/ 1092200 w 1092200"/>
                <a:gd name="connsiteY0" fmla="*/ 228600 h 228968"/>
                <a:gd name="connsiteX1" fmla="*/ 0 w 1092200"/>
                <a:gd name="connsiteY1" fmla="*/ 0 h 228968"/>
                <a:gd name="connsiteX0" fmla="*/ 1092200 w 1092200"/>
                <a:gd name="connsiteY0" fmla="*/ 228600 h 231976"/>
                <a:gd name="connsiteX1" fmla="*/ 0 w 1092200"/>
                <a:gd name="connsiteY1" fmla="*/ 0 h 231976"/>
                <a:gd name="connsiteX0" fmla="*/ 1092200 w 1092200"/>
                <a:gd name="connsiteY0" fmla="*/ 228600 h 232605"/>
                <a:gd name="connsiteX1" fmla="*/ 0 w 1092200"/>
                <a:gd name="connsiteY1" fmla="*/ 0 h 232605"/>
                <a:gd name="connsiteX0" fmla="*/ 1092200 w 1092200"/>
                <a:gd name="connsiteY0" fmla="*/ 228600 h 235851"/>
                <a:gd name="connsiteX1" fmla="*/ 0 w 1092200"/>
                <a:gd name="connsiteY1" fmla="*/ 0 h 235851"/>
                <a:gd name="connsiteX0" fmla="*/ 1092200 w 1092200"/>
                <a:gd name="connsiteY0" fmla="*/ 228600 h 233128"/>
                <a:gd name="connsiteX1" fmla="*/ 0 w 1092200"/>
                <a:gd name="connsiteY1" fmla="*/ 0 h 233128"/>
                <a:gd name="connsiteX0" fmla="*/ 1185333 w 1185333"/>
                <a:gd name="connsiteY0" fmla="*/ 287866 h 290045"/>
                <a:gd name="connsiteX1" fmla="*/ 0 w 1185333"/>
                <a:gd name="connsiteY1" fmla="*/ 0 h 290045"/>
                <a:gd name="connsiteX0" fmla="*/ 1185333 w 1185333"/>
                <a:gd name="connsiteY0" fmla="*/ 287866 h 294098"/>
                <a:gd name="connsiteX1" fmla="*/ 0 w 1185333"/>
                <a:gd name="connsiteY1" fmla="*/ 0 h 294098"/>
                <a:gd name="connsiteX0" fmla="*/ 1172633 w 1172633"/>
                <a:gd name="connsiteY0" fmla="*/ 292103 h 297917"/>
                <a:gd name="connsiteX1" fmla="*/ 0 w 1172633"/>
                <a:gd name="connsiteY1" fmla="*/ 0 h 297917"/>
                <a:gd name="connsiteX0" fmla="*/ 501788 w 501788"/>
                <a:gd name="connsiteY0" fmla="*/ 1029588 h 1029874"/>
                <a:gd name="connsiteX1" fmla="*/ 0 w 501788"/>
                <a:gd name="connsiteY1" fmla="*/ 0 h 1029874"/>
                <a:gd name="connsiteX0" fmla="*/ 501788 w 501788"/>
                <a:gd name="connsiteY0" fmla="*/ 1029588 h 1029588"/>
                <a:gd name="connsiteX1" fmla="*/ 0 w 501788"/>
                <a:gd name="connsiteY1" fmla="*/ 0 h 1029588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89811 w 689811"/>
                <a:gd name="connsiteY0" fmla="*/ 1027097 h 1027097"/>
                <a:gd name="connsiteX1" fmla="*/ -1 w 689811"/>
                <a:gd name="connsiteY1" fmla="*/ 0 h 1027097"/>
                <a:gd name="connsiteX0" fmla="*/ 689811 w 689811"/>
                <a:gd name="connsiteY0" fmla="*/ 1027097 h 1027097"/>
                <a:gd name="connsiteX1" fmla="*/ -1 w 689811"/>
                <a:gd name="connsiteY1" fmla="*/ 0 h 1027097"/>
                <a:gd name="connsiteX0" fmla="*/ 679386 w 679386"/>
                <a:gd name="connsiteY0" fmla="*/ 968017 h 968017"/>
                <a:gd name="connsiteX1" fmla="*/ -1 w 679386"/>
                <a:gd name="connsiteY1" fmla="*/ 0 h 968017"/>
                <a:gd name="connsiteX0" fmla="*/ 497463 w 497463"/>
                <a:gd name="connsiteY0" fmla="*/ 962135 h 962135"/>
                <a:gd name="connsiteX1" fmla="*/ 0 w 497463"/>
                <a:gd name="connsiteY1" fmla="*/ 0 h 962135"/>
                <a:gd name="connsiteX0" fmla="*/ 863464 w 863464"/>
                <a:gd name="connsiteY0" fmla="*/ 962135 h 962135"/>
                <a:gd name="connsiteX1" fmla="*/ 366001 w 863464"/>
                <a:gd name="connsiteY1" fmla="*/ 0 h 962135"/>
                <a:gd name="connsiteX0" fmla="*/ 864059 w 864059"/>
                <a:gd name="connsiteY0" fmla="*/ 962135 h 962135"/>
                <a:gd name="connsiteX1" fmla="*/ 366596 w 864059"/>
                <a:gd name="connsiteY1" fmla="*/ 0 h 96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4059" h="962135">
                  <a:moveTo>
                    <a:pt x="864059" y="962135"/>
                  </a:moveTo>
                  <a:cubicBezTo>
                    <a:pt x="347627" y="784646"/>
                    <a:pt x="-486309" y="439218"/>
                    <a:pt x="366596" y="0"/>
                  </a:cubicBez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28072B4-173D-4972-ACA0-6CF7277A51EF}"/>
                </a:ext>
              </a:extLst>
            </p:cNvPr>
            <p:cNvSpPr/>
            <p:nvPr/>
          </p:nvSpPr>
          <p:spPr>
            <a:xfrm rot="3141405" flipH="1">
              <a:off x="9217061" y="3177991"/>
              <a:ext cx="171709" cy="576643"/>
            </a:xfrm>
            <a:custGeom>
              <a:avLst/>
              <a:gdLst>
                <a:gd name="connsiteX0" fmla="*/ 1092200 w 1092200"/>
                <a:gd name="connsiteY0" fmla="*/ 228600 h 228600"/>
                <a:gd name="connsiteX1" fmla="*/ 0 w 1092200"/>
                <a:gd name="connsiteY1" fmla="*/ 0 h 228600"/>
                <a:gd name="connsiteX0" fmla="*/ 1092200 w 1092200"/>
                <a:gd name="connsiteY0" fmla="*/ 228600 h 228600"/>
                <a:gd name="connsiteX1" fmla="*/ 0 w 1092200"/>
                <a:gd name="connsiteY1" fmla="*/ 0 h 228600"/>
                <a:gd name="connsiteX0" fmla="*/ 1092200 w 1092200"/>
                <a:gd name="connsiteY0" fmla="*/ 228600 h 261942"/>
                <a:gd name="connsiteX1" fmla="*/ 0 w 1092200"/>
                <a:gd name="connsiteY1" fmla="*/ 0 h 261942"/>
                <a:gd name="connsiteX0" fmla="*/ 1092200 w 1092200"/>
                <a:gd name="connsiteY0" fmla="*/ 228600 h 246093"/>
                <a:gd name="connsiteX1" fmla="*/ 0 w 1092200"/>
                <a:gd name="connsiteY1" fmla="*/ 0 h 246093"/>
                <a:gd name="connsiteX0" fmla="*/ 1092200 w 1092200"/>
                <a:gd name="connsiteY0" fmla="*/ 228600 h 243840"/>
                <a:gd name="connsiteX1" fmla="*/ 0 w 1092200"/>
                <a:gd name="connsiteY1" fmla="*/ 0 h 243840"/>
                <a:gd name="connsiteX0" fmla="*/ 1092200 w 1092200"/>
                <a:gd name="connsiteY0" fmla="*/ 228600 h 228968"/>
                <a:gd name="connsiteX1" fmla="*/ 0 w 1092200"/>
                <a:gd name="connsiteY1" fmla="*/ 0 h 228968"/>
                <a:gd name="connsiteX0" fmla="*/ 1092200 w 1092200"/>
                <a:gd name="connsiteY0" fmla="*/ 228600 h 231976"/>
                <a:gd name="connsiteX1" fmla="*/ 0 w 1092200"/>
                <a:gd name="connsiteY1" fmla="*/ 0 h 231976"/>
                <a:gd name="connsiteX0" fmla="*/ 1092200 w 1092200"/>
                <a:gd name="connsiteY0" fmla="*/ 228600 h 232605"/>
                <a:gd name="connsiteX1" fmla="*/ 0 w 1092200"/>
                <a:gd name="connsiteY1" fmla="*/ 0 h 232605"/>
                <a:gd name="connsiteX0" fmla="*/ 1092200 w 1092200"/>
                <a:gd name="connsiteY0" fmla="*/ 228600 h 235851"/>
                <a:gd name="connsiteX1" fmla="*/ 0 w 1092200"/>
                <a:gd name="connsiteY1" fmla="*/ 0 h 235851"/>
                <a:gd name="connsiteX0" fmla="*/ 1092200 w 1092200"/>
                <a:gd name="connsiteY0" fmla="*/ 228600 h 233128"/>
                <a:gd name="connsiteX1" fmla="*/ 0 w 1092200"/>
                <a:gd name="connsiteY1" fmla="*/ 0 h 233128"/>
                <a:gd name="connsiteX0" fmla="*/ 1185333 w 1185333"/>
                <a:gd name="connsiteY0" fmla="*/ 287866 h 290045"/>
                <a:gd name="connsiteX1" fmla="*/ 0 w 1185333"/>
                <a:gd name="connsiteY1" fmla="*/ 0 h 290045"/>
                <a:gd name="connsiteX0" fmla="*/ 1185333 w 1185333"/>
                <a:gd name="connsiteY0" fmla="*/ 287866 h 294098"/>
                <a:gd name="connsiteX1" fmla="*/ 0 w 1185333"/>
                <a:gd name="connsiteY1" fmla="*/ 0 h 294098"/>
                <a:gd name="connsiteX0" fmla="*/ 1172633 w 1172633"/>
                <a:gd name="connsiteY0" fmla="*/ 292103 h 297917"/>
                <a:gd name="connsiteX1" fmla="*/ 0 w 1172633"/>
                <a:gd name="connsiteY1" fmla="*/ 0 h 297917"/>
                <a:gd name="connsiteX0" fmla="*/ 501788 w 501788"/>
                <a:gd name="connsiteY0" fmla="*/ 1029588 h 1029874"/>
                <a:gd name="connsiteX1" fmla="*/ 0 w 501788"/>
                <a:gd name="connsiteY1" fmla="*/ 0 h 1029874"/>
                <a:gd name="connsiteX0" fmla="*/ 501788 w 501788"/>
                <a:gd name="connsiteY0" fmla="*/ 1029588 h 1029588"/>
                <a:gd name="connsiteX1" fmla="*/ 0 w 501788"/>
                <a:gd name="connsiteY1" fmla="*/ 0 h 1029588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30650 w 630650"/>
                <a:gd name="connsiteY0" fmla="*/ 1012230 h 1012230"/>
                <a:gd name="connsiteX1" fmla="*/ 1 w 630650"/>
                <a:gd name="connsiteY1" fmla="*/ 0 h 1012230"/>
                <a:gd name="connsiteX0" fmla="*/ 689811 w 689811"/>
                <a:gd name="connsiteY0" fmla="*/ 1027097 h 1027097"/>
                <a:gd name="connsiteX1" fmla="*/ -1 w 689811"/>
                <a:gd name="connsiteY1" fmla="*/ 0 h 1027097"/>
                <a:gd name="connsiteX0" fmla="*/ 689811 w 689811"/>
                <a:gd name="connsiteY0" fmla="*/ 1027097 h 1027097"/>
                <a:gd name="connsiteX1" fmla="*/ -1 w 689811"/>
                <a:gd name="connsiteY1" fmla="*/ 0 h 1027097"/>
                <a:gd name="connsiteX0" fmla="*/ 679386 w 679386"/>
                <a:gd name="connsiteY0" fmla="*/ 968017 h 968017"/>
                <a:gd name="connsiteX1" fmla="*/ -1 w 679386"/>
                <a:gd name="connsiteY1" fmla="*/ 0 h 968017"/>
                <a:gd name="connsiteX0" fmla="*/ 497463 w 497463"/>
                <a:gd name="connsiteY0" fmla="*/ 962135 h 962135"/>
                <a:gd name="connsiteX1" fmla="*/ 0 w 497463"/>
                <a:gd name="connsiteY1" fmla="*/ 0 h 962135"/>
                <a:gd name="connsiteX0" fmla="*/ 863464 w 863464"/>
                <a:gd name="connsiteY0" fmla="*/ 962135 h 962135"/>
                <a:gd name="connsiteX1" fmla="*/ 366001 w 863464"/>
                <a:gd name="connsiteY1" fmla="*/ 0 h 962135"/>
                <a:gd name="connsiteX0" fmla="*/ 864059 w 864059"/>
                <a:gd name="connsiteY0" fmla="*/ 962135 h 962135"/>
                <a:gd name="connsiteX1" fmla="*/ 366596 w 864059"/>
                <a:gd name="connsiteY1" fmla="*/ 0 h 962135"/>
                <a:gd name="connsiteX0" fmla="*/ 430122 w 596880"/>
                <a:gd name="connsiteY0" fmla="*/ 615623 h 615623"/>
                <a:gd name="connsiteX1" fmla="*/ 596881 w 596880"/>
                <a:gd name="connsiteY1" fmla="*/ 0 h 615623"/>
                <a:gd name="connsiteX0" fmla="*/ 337382 w 504140"/>
                <a:gd name="connsiteY0" fmla="*/ 615623 h 615623"/>
                <a:gd name="connsiteX1" fmla="*/ 504141 w 504140"/>
                <a:gd name="connsiteY1" fmla="*/ 0 h 615623"/>
                <a:gd name="connsiteX0" fmla="*/ 208525 w 375283"/>
                <a:gd name="connsiteY0" fmla="*/ 615623 h 615623"/>
                <a:gd name="connsiteX1" fmla="*/ 375284 w 375283"/>
                <a:gd name="connsiteY1" fmla="*/ 0 h 615623"/>
                <a:gd name="connsiteX0" fmla="*/ 208667 w 375425"/>
                <a:gd name="connsiteY0" fmla="*/ 615623 h 615623"/>
                <a:gd name="connsiteX1" fmla="*/ 375426 w 375425"/>
                <a:gd name="connsiteY1" fmla="*/ 0 h 615623"/>
                <a:gd name="connsiteX0" fmla="*/ 192307 w 359065"/>
                <a:gd name="connsiteY0" fmla="*/ 615623 h 615623"/>
                <a:gd name="connsiteX1" fmla="*/ 359066 w 359065"/>
                <a:gd name="connsiteY1" fmla="*/ 0 h 615623"/>
                <a:gd name="connsiteX0" fmla="*/ 216511 w 383269"/>
                <a:gd name="connsiteY0" fmla="*/ 615623 h 615623"/>
                <a:gd name="connsiteX1" fmla="*/ 383270 w 383269"/>
                <a:gd name="connsiteY1" fmla="*/ 0 h 615623"/>
                <a:gd name="connsiteX0" fmla="*/ 327926 w 327927"/>
                <a:gd name="connsiteY0" fmla="*/ 518711 h 518711"/>
                <a:gd name="connsiteX1" fmla="*/ 292790 w 327927"/>
                <a:gd name="connsiteY1" fmla="*/ 0 h 518711"/>
                <a:gd name="connsiteX0" fmla="*/ 218577 w 380868"/>
                <a:gd name="connsiteY0" fmla="*/ 576643 h 576643"/>
                <a:gd name="connsiteX1" fmla="*/ 380868 w 380868"/>
                <a:gd name="connsiteY1" fmla="*/ 0 h 576643"/>
                <a:gd name="connsiteX0" fmla="*/ 218719 w 381010"/>
                <a:gd name="connsiteY0" fmla="*/ 576643 h 576643"/>
                <a:gd name="connsiteX1" fmla="*/ 381010 w 381010"/>
                <a:gd name="connsiteY1" fmla="*/ 0 h 57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10" h="576643">
                  <a:moveTo>
                    <a:pt x="218719" y="576643"/>
                  </a:moveTo>
                  <a:cubicBezTo>
                    <a:pt x="-55257" y="464572"/>
                    <a:pt x="-142894" y="132388"/>
                    <a:pt x="381010" y="0"/>
                  </a:cubicBez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65D3AFA-D836-4CCD-AF05-A205324F7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7337" y="2435546"/>
              <a:ext cx="0" cy="543793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084C7E5-3EB6-47C1-8B55-957FC76A01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7629" y="2375954"/>
              <a:ext cx="0" cy="40865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E823446-FB99-4779-AA1A-CD615EFEA32B}"/>
                </a:ext>
              </a:extLst>
            </p:cNvPr>
            <p:cNvGrpSpPr/>
            <p:nvPr/>
          </p:nvGrpSpPr>
          <p:grpSpPr>
            <a:xfrm>
              <a:off x="6707717" y="1642533"/>
              <a:ext cx="891116" cy="978445"/>
              <a:chOff x="6707717" y="1642533"/>
              <a:chExt cx="891116" cy="978445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C27A27F-1205-4C12-BB41-CC8C839EFFBA}"/>
                  </a:ext>
                </a:extLst>
              </p:cNvPr>
              <p:cNvCxnSpPr/>
              <p:nvPr/>
            </p:nvCxnSpPr>
            <p:spPr>
              <a:xfrm>
                <a:off x="7595757" y="1818539"/>
                <a:ext cx="0" cy="802439"/>
              </a:xfrm>
              <a:prstGeom prst="straightConnector1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round/>
                <a:tailEnd type="triangle" w="lg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A432374-E09D-4864-88BF-61BD683DB7AB}"/>
                  </a:ext>
                </a:extLst>
              </p:cNvPr>
              <p:cNvSpPr/>
              <p:nvPr/>
            </p:nvSpPr>
            <p:spPr>
              <a:xfrm>
                <a:off x="6707717" y="1642533"/>
                <a:ext cx="891116" cy="872067"/>
              </a:xfrm>
              <a:custGeom>
                <a:avLst/>
                <a:gdLst>
                  <a:gd name="connsiteX0" fmla="*/ 0 w 846666"/>
                  <a:gd name="connsiteY0" fmla="*/ 0 h 795867"/>
                  <a:gd name="connsiteX1" fmla="*/ 846666 w 846666"/>
                  <a:gd name="connsiteY1" fmla="*/ 795867 h 795867"/>
                  <a:gd name="connsiteX0" fmla="*/ 0 w 846666"/>
                  <a:gd name="connsiteY0" fmla="*/ 0 h 795867"/>
                  <a:gd name="connsiteX1" fmla="*/ 846666 w 846666"/>
                  <a:gd name="connsiteY1" fmla="*/ 795867 h 795867"/>
                  <a:gd name="connsiteX0" fmla="*/ 0 w 846666"/>
                  <a:gd name="connsiteY0" fmla="*/ 0 h 795867"/>
                  <a:gd name="connsiteX1" fmla="*/ 846666 w 846666"/>
                  <a:gd name="connsiteY1" fmla="*/ 795867 h 795867"/>
                  <a:gd name="connsiteX0" fmla="*/ 0 w 891116"/>
                  <a:gd name="connsiteY0" fmla="*/ 0 h 872067"/>
                  <a:gd name="connsiteX1" fmla="*/ 891116 w 891116"/>
                  <a:gd name="connsiteY1" fmla="*/ 872067 h 872067"/>
                  <a:gd name="connsiteX0" fmla="*/ 0 w 891116"/>
                  <a:gd name="connsiteY0" fmla="*/ 0 h 872067"/>
                  <a:gd name="connsiteX1" fmla="*/ 891116 w 891116"/>
                  <a:gd name="connsiteY1" fmla="*/ 872067 h 87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1116" h="872067">
                    <a:moveTo>
                      <a:pt x="0" y="0"/>
                    </a:moveTo>
                    <a:cubicBezTo>
                      <a:pt x="671689" y="59972"/>
                      <a:pt x="829027" y="488245"/>
                      <a:pt x="891116" y="872067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967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1550</Words>
  <Application>Microsoft Office PowerPoint</Application>
  <PresentationFormat>Widescreen</PresentationFormat>
  <Paragraphs>206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Georgia</vt:lpstr>
      <vt:lpstr>Google Sans</vt:lpstr>
      <vt:lpstr>inherit</vt:lpstr>
      <vt:lpstr>Roboto Mono Web</vt:lpstr>
      <vt:lpstr>Segoe UI</vt:lpstr>
      <vt:lpstr>TwitterChirp</vt:lpstr>
      <vt:lpstr>Wingdings</vt:lpstr>
      <vt:lpstr>Office Theme</vt:lpstr>
      <vt:lpstr>Overview of the Current Pain/Pain Management Landscape</vt:lpstr>
      <vt:lpstr>Disclosures</vt:lpstr>
      <vt:lpstr>Objectives</vt:lpstr>
      <vt:lpstr>PowerPoint Presentation</vt:lpstr>
      <vt:lpstr>Pain Treatment Is Vital</vt:lpstr>
      <vt:lpstr>Pain Pathophysiology Plasticity = “Wind-up”</vt:lpstr>
      <vt:lpstr>PowerPoint Presentation</vt:lpstr>
      <vt:lpstr>Treatment Goals</vt:lpstr>
      <vt:lpstr>Barrier to Therapies: Fear Avoidance</vt:lpstr>
      <vt:lpstr>Acute Pain Options</vt:lpstr>
      <vt:lpstr>Undertreatment of Pain Involves Multiple Factors</vt:lpstr>
      <vt:lpstr>Biopsychosocial Spiritual Context of Pain</vt:lpstr>
      <vt:lpstr>Stigma and pain</vt:lpstr>
      <vt:lpstr>The conundrum</vt:lpstr>
      <vt:lpstr>PowerPoint Presentation</vt:lpstr>
      <vt:lpstr>Applied within the a three pronged approach with the biopsychosocial model in mind</vt:lpstr>
      <vt:lpstr>Veteran pain prevalence vs general population</vt:lpstr>
      <vt:lpstr>Stepped Care Model for Pain Management (SCM-PM)  VHA is improving pain care through implementation of the Stepped Care Model for Pain Management (SCM-PM) </vt:lpstr>
      <vt:lpstr>PowerPoint Presentation</vt:lpstr>
      <vt:lpstr>Spinal Cord Stimulation (SCS)</vt:lpstr>
      <vt:lpstr>Dorsal Root Ganglion Stimulation (DRG)</vt:lpstr>
      <vt:lpstr>Peripheral Nerve Stimulation</vt:lpstr>
      <vt:lpstr>Minimally invasive procedures for spinal stenosis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Zimmerman</dc:creator>
  <cp:lastModifiedBy>Anne Easter</cp:lastModifiedBy>
  <cp:revision>9</cp:revision>
  <dcterms:created xsi:type="dcterms:W3CDTF">2025-03-14T10:45:23Z</dcterms:created>
  <dcterms:modified xsi:type="dcterms:W3CDTF">2025-03-24T16:08:04Z</dcterms:modified>
</cp:coreProperties>
</file>