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4"/>
    <p:sldMasterId id="2147483713" r:id="rId5"/>
    <p:sldMasterId id="2147483714" r:id="rId6"/>
    <p:sldMasterId id="2147483716" r:id="rId7"/>
    <p:sldMasterId id="2147483717" r:id="rId8"/>
  </p:sldMasterIdLst>
  <p:notesMasterIdLst>
    <p:notesMasterId r:id="rId21"/>
  </p:notesMasterIdLst>
  <p:sldIdLst>
    <p:sldId id="286" r:id="rId9"/>
    <p:sldId id="267" r:id="rId10"/>
    <p:sldId id="260" r:id="rId11"/>
    <p:sldId id="261" r:id="rId12"/>
    <p:sldId id="262" r:id="rId13"/>
    <p:sldId id="259" r:id="rId14"/>
    <p:sldId id="263" r:id="rId15"/>
    <p:sldId id="268" r:id="rId16"/>
    <p:sldId id="288" r:id="rId17"/>
    <p:sldId id="290" r:id="rId18"/>
    <p:sldId id="266" r:id="rId19"/>
    <p:sldId id="287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mfortaa" pitchFamily="2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268AFA-D39D-AA63-BF7B-013E1CABD150}" name="Josie Cooper" initials="JC" userId="S::jcooper@woodberryassociates.com::10ff083e-a464-41cc-bbd6-4db8395ff2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/>
    <p:restoredTop sz="68354"/>
  </p:normalViewPr>
  <p:slideViewPr>
    <p:cSldViewPr snapToGrid="0">
      <p:cViewPr varScale="1">
        <p:scale>
          <a:sx n="96" d="100"/>
          <a:sy n="96" d="100"/>
        </p:scale>
        <p:origin x="144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font" Target="fonts/font3.fntdata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cec12a201b_2_5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cec12a201b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7350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d0eaefbef3_5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62" name="Google Shape;362;gd0eaefbef3_5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523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cec12a201b_2_32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51" name="Google Shape;451;gcec12a201b_2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cec12a201b_2_5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6" name="Google Shape;356;gcec12a201b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737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d54a391e19_8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73" name="Google Shape;373;gd54a391e19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525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ced089fd58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87" name="Google Shape;387;gced089fd58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d54a391e19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95" name="Google Shape;395;gd54a391e1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d0eaefbef3_5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02" name="Google Shape;402;gd0eaefbef3_5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d0eaefbef3_5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81" name="Google Shape;381;gd0eaefbef3_5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d3093b43b8_2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12" name="Google Shape;412;gd3093b43b8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d54a391e19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b="0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US" b="0"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5" name="Google Shape;395;gd54a391e1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235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d54a391e19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/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US" b="0"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5" name="Google Shape;395;gd54a391e1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029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628560" y="273780"/>
            <a:ext cx="7886700" cy="99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822933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2"/>
          </p:nvPr>
        </p:nvSpPr>
        <p:spPr>
          <a:xfrm>
            <a:off x="457110" y="2761560"/>
            <a:ext cx="822933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628560" y="273780"/>
            <a:ext cx="7886700" cy="99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3"/>
          </p:nvPr>
        </p:nvSpPr>
        <p:spPr>
          <a:xfrm>
            <a:off x="45711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4"/>
          </p:nvPr>
        </p:nvSpPr>
        <p:spPr>
          <a:xfrm>
            <a:off x="467397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628560" y="273780"/>
            <a:ext cx="7886700" cy="99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2"/>
          </p:nvPr>
        </p:nvSpPr>
        <p:spPr>
          <a:xfrm>
            <a:off x="3239730" y="120339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3"/>
          </p:nvPr>
        </p:nvSpPr>
        <p:spPr>
          <a:xfrm>
            <a:off x="6022350" y="120339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4"/>
          </p:nvPr>
        </p:nvSpPr>
        <p:spPr>
          <a:xfrm>
            <a:off x="457110" y="276156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5"/>
          </p:nvPr>
        </p:nvSpPr>
        <p:spPr>
          <a:xfrm>
            <a:off x="3239730" y="276156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6"/>
          </p:nvPr>
        </p:nvSpPr>
        <p:spPr>
          <a:xfrm>
            <a:off x="6022350" y="276156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>
          <a:xfrm>
            <a:off x="628560" y="273780"/>
            <a:ext cx="7886700" cy="99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body" idx="3"/>
          </p:nvPr>
        </p:nvSpPr>
        <p:spPr>
          <a:xfrm>
            <a:off x="467397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628560" y="273780"/>
            <a:ext cx="7886700" cy="99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subTitle" idx="1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>
            <a:spLocks noGrp="1"/>
          </p:cNvSpPr>
          <p:nvPr>
            <p:ph type="title"/>
          </p:nvPr>
        </p:nvSpPr>
        <p:spPr>
          <a:xfrm>
            <a:off x="628560" y="273780"/>
            <a:ext cx="7886700" cy="99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1"/>
          <p:cNvSpPr txBox="1">
            <a:spLocks noGrp="1"/>
          </p:cNvSpPr>
          <p:nvPr>
            <p:ph type="title"/>
          </p:nvPr>
        </p:nvSpPr>
        <p:spPr>
          <a:xfrm>
            <a:off x="628560" y="273780"/>
            <a:ext cx="7886700" cy="99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2"/>
          <p:cNvSpPr txBox="1">
            <a:spLocks noGrp="1"/>
          </p:cNvSpPr>
          <p:nvPr>
            <p:ph type="title"/>
          </p:nvPr>
        </p:nvSpPr>
        <p:spPr>
          <a:xfrm>
            <a:off x="628560" y="273780"/>
            <a:ext cx="7886700" cy="99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>
            <a:spLocks noGrp="1"/>
          </p:cNvSpPr>
          <p:nvPr>
            <p:ph type="subTitle" idx="1"/>
          </p:nvPr>
        </p:nvSpPr>
        <p:spPr>
          <a:xfrm>
            <a:off x="628560" y="273780"/>
            <a:ext cx="7886700" cy="460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628560" y="273780"/>
            <a:ext cx="7886700" cy="99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>
            <a:spLocks noGrp="1"/>
          </p:cNvSpPr>
          <p:nvPr>
            <p:ph type="title"/>
          </p:nvPr>
        </p:nvSpPr>
        <p:spPr>
          <a:xfrm>
            <a:off x="628560" y="273780"/>
            <a:ext cx="7886700" cy="99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3"/>
          </p:nvPr>
        </p:nvSpPr>
        <p:spPr>
          <a:xfrm>
            <a:off x="45711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 txBox="1">
            <a:spLocks noGrp="1"/>
          </p:cNvSpPr>
          <p:nvPr>
            <p:ph type="title"/>
          </p:nvPr>
        </p:nvSpPr>
        <p:spPr>
          <a:xfrm>
            <a:off x="628560" y="273780"/>
            <a:ext cx="7886700" cy="99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body" idx="3"/>
          </p:nvPr>
        </p:nvSpPr>
        <p:spPr>
          <a:xfrm>
            <a:off x="457110" y="2761560"/>
            <a:ext cx="822933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6"/>
          <p:cNvSpPr txBox="1">
            <a:spLocks noGrp="1"/>
          </p:cNvSpPr>
          <p:nvPr>
            <p:ph type="title"/>
          </p:nvPr>
        </p:nvSpPr>
        <p:spPr>
          <a:xfrm>
            <a:off x="628560" y="273780"/>
            <a:ext cx="7886700" cy="99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822933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body" idx="2"/>
          </p:nvPr>
        </p:nvSpPr>
        <p:spPr>
          <a:xfrm>
            <a:off x="457110" y="2761560"/>
            <a:ext cx="822933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7"/>
          <p:cNvSpPr txBox="1">
            <a:spLocks noGrp="1"/>
          </p:cNvSpPr>
          <p:nvPr>
            <p:ph type="title"/>
          </p:nvPr>
        </p:nvSpPr>
        <p:spPr>
          <a:xfrm>
            <a:off x="628560" y="273780"/>
            <a:ext cx="7886700" cy="99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7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7"/>
          <p:cNvSpPr txBox="1">
            <a:spLocks noGrp="1"/>
          </p:cNvSpPr>
          <p:nvPr>
            <p:ph type="body" idx="3"/>
          </p:nvPr>
        </p:nvSpPr>
        <p:spPr>
          <a:xfrm>
            <a:off x="45711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7"/>
          <p:cNvSpPr txBox="1">
            <a:spLocks noGrp="1"/>
          </p:cNvSpPr>
          <p:nvPr>
            <p:ph type="body" idx="4"/>
          </p:nvPr>
        </p:nvSpPr>
        <p:spPr>
          <a:xfrm>
            <a:off x="467397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8"/>
          <p:cNvSpPr txBox="1">
            <a:spLocks noGrp="1"/>
          </p:cNvSpPr>
          <p:nvPr>
            <p:ph type="title"/>
          </p:nvPr>
        </p:nvSpPr>
        <p:spPr>
          <a:xfrm>
            <a:off x="628560" y="273780"/>
            <a:ext cx="7886700" cy="99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2"/>
          </p:nvPr>
        </p:nvSpPr>
        <p:spPr>
          <a:xfrm>
            <a:off x="3239730" y="120339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8"/>
          <p:cNvSpPr txBox="1">
            <a:spLocks noGrp="1"/>
          </p:cNvSpPr>
          <p:nvPr>
            <p:ph type="body" idx="3"/>
          </p:nvPr>
        </p:nvSpPr>
        <p:spPr>
          <a:xfrm>
            <a:off x="6022350" y="120339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8"/>
          <p:cNvSpPr txBox="1">
            <a:spLocks noGrp="1"/>
          </p:cNvSpPr>
          <p:nvPr>
            <p:ph type="body" idx="4"/>
          </p:nvPr>
        </p:nvSpPr>
        <p:spPr>
          <a:xfrm>
            <a:off x="457110" y="276156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8"/>
          <p:cNvSpPr txBox="1">
            <a:spLocks noGrp="1"/>
          </p:cNvSpPr>
          <p:nvPr>
            <p:ph type="body" idx="5"/>
          </p:nvPr>
        </p:nvSpPr>
        <p:spPr>
          <a:xfrm>
            <a:off x="3239730" y="276156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8"/>
          <p:cNvSpPr txBox="1">
            <a:spLocks noGrp="1"/>
          </p:cNvSpPr>
          <p:nvPr>
            <p:ph type="body" idx="6"/>
          </p:nvPr>
        </p:nvSpPr>
        <p:spPr>
          <a:xfrm>
            <a:off x="6022350" y="276156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2" name="Google Shape;182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4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628560" y="273780"/>
            <a:ext cx="7886700" cy="99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1" name="Google Shape;201;p4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4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3" name="Google Shape;203;p4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7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10" name="Google Shape;210;p47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11" name="Google Shape;211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4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18" name="Google Shape;218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9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4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0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0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5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5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4" name="Google Shape;274;p5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5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5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6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6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6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6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628560" y="273780"/>
            <a:ext cx="7886700" cy="99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6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6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6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6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6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99" name="Google Shape;299;p62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6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01" name="Google Shape;301;p6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6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6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6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08" name="Google Shape;308;p6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09" name="Google Shape;309;p6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6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6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5" name="Google Shape;315;p6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16" name="Google Shape;316;p6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6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6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6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6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6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6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6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6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6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6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40" name="Google Shape;340;p6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6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6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6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6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6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7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7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7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628560" y="273780"/>
            <a:ext cx="7886700" cy="99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subTitle" idx="1"/>
          </p:nvPr>
        </p:nvSpPr>
        <p:spPr>
          <a:xfrm>
            <a:off x="628560" y="273780"/>
            <a:ext cx="7886700" cy="460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628560" y="273780"/>
            <a:ext cx="7886700" cy="99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3"/>
          </p:nvPr>
        </p:nvSpPr>
        <p:spPr>
          <a:xfrm>
            <a:off x="45711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628560" y="273780"/>
            <a:ext cx="7886700" cy="99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3"/>
          </p:nvPr>
        </p:nvSpPr>
        <p:spPr>
          <a:xfrm>
            <a:off x="467397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628560" y="273780"/>
            <a:ext cx="7886700" cy="99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3"/>
          </p:nvPr>
        </p:nvSpPr>
        <p:spPr>
          <a:xfrm>
            <a:off x="457110" y="2761560"/>
            <a:ext cx="822933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142910" y="841860"/>
            <a:ext cx="6858000" cy="179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628560" y="4767390"/>
            <a:ext cx="2057400" cy="27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028860" y="4767390"/>
            <a:ext cx="3086100" cy="27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457860" y="4767390"/>
            <a:ext cx="2057400" cy="27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628560" y="273780"/>
            <a:ext cx="7886700" cy="99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dt" idx="10"/>
          </p:nvPr>
        </p:nvSpPr>
        <p:spPr>
          <a:xfrm>
            <a:off x="628560" y="4767390"/>
            <a:ext cx="2057400" cy="27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ftr" idx="11"/>
          </p:nvPr>
        </p:nvSpPr>
        <p:spPr>
          <a:xfrm>
            <a:off x="3028860" y="4767390"/>
            <a:ext cx="3086100" cy="27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sldNum" idx="12"/>
          </p:nvPr>
        </p:nvSpPr>
        <p:spPr>
          <a:xfrm>
            <a:off x="6457860" y="4767390"/>
            <a:ext cx="2057400" cy="27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60" name="Google Shape;160;p3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58" name="Google Shape;258;p5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5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5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5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33" name="Google Shape;333;p6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Google Shape;334;p6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5" name="Google Shape;335;p6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6" name="Google Shape;336;p6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7B91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71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943" r="7942"/>
          <a:stretch/>
        </p:blipFill>
        <p:spPr>
          <a:xfrm>
            <a:off x="482490" y="482490"/>
            <a:ext cx="8178840" cy="417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552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7B9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51B6CA"/>
          </a:solidFill>
          <a:ln w="12700" cap="flat" cmpd="sng">
            <a:solidFill>
              <a:srgbClr val="51B6C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72"/>
          <p:cNvSpPr txBox="1"/>
          <p:nvPr/>
        </p:nvSpPr>
        <p:spPr>
          <a:xfrm>
            <a:off x="198310" y="236922"/>
            <a:ext cx="3820048" cy="365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rm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4500"/>
            </a:pPr>
            <a:r>
              <a:rPr lang="en" sz="6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Your Voice is Critical</a:t>
            </a:r>
            <a:endParaRPr lang="en-US" sz="6600" dirty="0">
              <a:solidFill>
                <a:schemeClr val="lt1"/>
              </a:solidFill>
              <a:latin typeface="Comfortaa"/>
              <a:ea typeface="Comfortaa"/>
              <a:cs typeface="Comfortaa"/>
            </a:endParaRPr>
          </a:p>
        </p:txBody>
      </p:sp>
      <p:pic>
        <p:nvPicPr>
          <p:cNvPr id="368" name="Google Shape;368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6221" y="4338300"/>
            <a:ext cx="1737779" cy="8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BDD1630-8D8D-A4D0-098E-4FAF4D90D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673" y="233408"/>
            <a:ext cx="2743200" cy="358726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1A040C1-04CD-5A7C-5374-0B40FA495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845" y="2786116"/>
            <a:ext cx="27432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32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B6CA">
            <a:alpha val="46670"/>
          </a:srgbClr>
        </a:solid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81"/>
          <p:cNvSpPr/>
          <p:nvPr/>
        </p:nvSpPr>
        <p:spPr>
          <a:xfrm>
            <a:off x="0" y="0"/>
            <a:ext cx="9144090" cy="5143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454" name="Google Shape;454;p81"/>
          <p:cNvGrpSpPr/>
          <p:nvPr/>
        </p:nvGrpSpPr>
        <p:grpSpPr>
          <a:xfrm>
            <a:off x="853672" y="612830"/>
            <a:ext cx="7311738" cy="3635350"/>
            <a:chOff x="1669320" y="1186560"/>
            <a:chExt cx="8848440" cy="4477680"/>
          </a:xfrm>
        </p:grpSpPr>
        <p:sp>
          <p:nvSpPr>
            <p:cNvPr id="455" name="Google Shape;455;p81"/>
            <p:cNvSpPr/>
            <p:nvPr/>
          </p:nvSpPr>
          <p:spPr>
            <a:xfrm>
              <a:off x="1674000" y="1186560"/>
              <a:ext cx="8843760" cy="7160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37B91"/>
            </a:solidFill>
            <a:ln>
              <a:noFill/>
            </a:ln>
          </p:spPr>
        </p:sp>
        <p:sp>
          <p:nvSpPr>
            <p:cNvPr id="456" name="Google Shape;456;p81"/>
            <p:cNvSpPr/>
            <p:nvPr/>
          </p:nvSpPr>
          <p:spPr>
            <a:xfrm rot="10800000">
              <a:off x="5892480" y="5313240"/>
              <a:ext cx="407160" cy="351000"/>
            </a:xfrm>
            <a:custGeom>
              <a:avLst/>
              <a:gdLst/>
              <a:ahLst/>
              <a:cxnLst/>
              <a:rect l="l" t="t" r="r" b="b"/>
              <a:pathLst>
                <a:path w="25052" h="21600" extrusionOk="0">
                  <a:moveTo>
                    <a:pt x="0" y="21600"/>
                  </a:moveTo>
                  <a:lnTo>
                    <a:pt x="12526" y="0"/>
                  </a:lnTo>
                  <a:lnTo>
                    <a:pt x="25052" y="21600"/>
                  </a:lnTo>
                  <a:close/>
                </a:path>
              </a:pathLst>
            </a:custGeom>
            <a:solidFill>
              <a:srgbClr val="337B91"/>
            </a:solidFill>
            <a:ln>
              <a:noFill/>
            </a:ln>
          </p:spPr>
        </p:sp>
        <p:sp>
          <p:nvSpPr>
            <p:cNvPr id="457" name="Google Shape;457;p81"/>
            <p:cNvSpPr/>
            <p:nvPr/>
          </p:nvSpPr>
          <p:spPr>
            <a:xfrm>
              <a:off x="1669320" y="1991160"/>
              <a:ext cx="8845560" cy="3322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37B91"/>
            </a:solidFill>
            <a:ln>
              <a:noFill/>
            </a:ln>
          </p:spPr>
        </p:sp>
      </p:grpSp>
      <p:sp>
        <p:nvSpPr>
          <p:cNvPr id="458" name="Google Shape;458;p81"/>
          <p:cNvSpPr txBox="1"/>
          <p:nvPr/>
        </p:nvSpPr>
        <p:spPr>
          <a:xfrm>
            <a:off x="1316800" y="1368056"/>
            <a:ext cx="6508500" cy="1207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Alexa </a:t>
            </a:r>
            <a:r>
              <a:rPr lang="en-US" sz="2800" dirty="0" err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DeVantier</a:t>
            </a:r>
            <a:endParaRPr lang="en-US" sz="2800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adevantier@allianceforpatientaccess.org</a:t>
            </a:r>
          </a:p>
        </p:txBody>
      </p:sp>
      <p:pic>
        <p:nvPicPr>
          <p:cNvPr id="459" name="Google Shape;459;p81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9775" y="4506350"/>
            <a:ext cx="1685880" cy="57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AC94825-1C64-B07B-D1F2-C9D508E42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505" y="3175722"/>
            <a:ext cx="1407103" cy="5152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71B05A-23E8-3D87-1014-EA996478A209}"/>
              </a:ext>
            </a:extLst>
          </p:cNvPr>
          <p:cNvSpPr txBox="1"/>
          <p:nvPr/>
        </p:nvSpPr>
        <p:spPr>
          <a:xfrm>
            <a:off x="3338945" y="689263"/>
            <a:ext cx="37563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omfortaa"/>
              </a:rPr>
              <a:t>QUESTIONS?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7B91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71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943" r="7942"/>
          <a:stretch/>
        </p:blipFill>
        <p:spPr>
          <a:xfrm>
            <a:off x="482490" y="482490"/>
            <a:ext cx="8178840" cy="417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75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7B91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73"/>
          <p:cNvSpPr txBox="1">
            <a:spLocks noGrp="1"/>
          </p:cNvSpPr>
          <p:nvPr>
            <p:ph type="title"/>
          </p:nvPr>
        </p:nvSpPr>
        <p:spPr>
          <a:xfrm>
            <a:off x="4891550" y="936880"/>
            <a:ext cx="3644100" cy="378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>
              <a:buSzPts val="3500"/>
            </a:pPr>
            <a:br>
              <a:rPr lang="en-US" sz="3900" dirty="0">
                <a:latin typeface="Comfortaa"/>
                <a:ea typeface="Comfortaa"/>
                <a:cs typeface="Comfortaa"/>
              </a:rPr>
            </a:br>
            <a:r>
              <a:rPr lang="en-US" sz="3900" dirty="0">
                <a:latin typeface="Comfortaa"/>
                <a:ea typeface="Comfortaa"/>
                <a:cs typeface="Comfortaa"/>
                <a:sym typeface="Comfortaa"/>
              </a:rPr>
              <a:t>Telehealth from the Provider and Patient Landscape: </a:t>
            </a:r>
            <a:br>
              <a:rPr lang="en-US" sz="3900" dirty="0">
                <a:latin typeface="Comfortaa"/>
                <a:ea typeface="Comfortaa"/>
                <a:cs typeface="Comfortaa"/>
              </a:rPr>
            </a:br>
            <a:br>
              <a:rPr lang="en-US" sz="3900" dirty="0">
                <a:latin typeface="Comfortaa"/>
                <a:ea typeface="Comfortaa"/>
                <a:cs typeface="Comfortaa"/>
              </a:rPr>
            </a:br>
            <a:r>
              <a:rPr lang="en" sz="3600" dirty="0">
                <a:latin typeface="Comfortaa"/>
                <a:ea typeface="Comfortaa"/>
                <a:cs typeface="Comfortaa"/>
                <a:sym typeface="Comfortaa"/>
              </a:rPr>
              <a:t>Alexa </a:t>
            </a:r>
            <a:r>
              <a:rPr lang="en" sz="3600" dirty="0" err="1">
                <a:latin typeface="Comfortaa"/>
                <a:ea typeface="Comfortaa"/>
                <a:cs typeface="Comfortaa"/>
                <a:sym typeface="Comfortaa"/>
              </a:rPr>
              <a:t>DeVantier</a:t>
            </a:r>
            <a:endParaRPr sz="39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76" name="Google Shape;376;p73"/>
          <p:cNvSpPr/>
          <p:nvPr/>
        </p:nvSpPr>
        <p:spPr>
          <a:xfrm flipH="1">
            <a:off x="0" y="0"/>
            <a:ext cx="4629586" cy="51435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52B6CA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73"/>
          <p:cNvPicPr preferRelativeResize="0"/>
          <p:nvPr/>
        </p:nvPicPr>
        <p:blipFill>
          <a:blip r:embed="rId3"/>
          <a:srcRect l="20720" r="20720"/>
          <a:stretch/>
        </p:blipFill>
        <p:spPr>
          <a:xfrm>
            <a:off x="-914375" y="-16925"/>
            <a:ext cx="4518101" cy="5143493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78" name="Google Shape;378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2247" y="4290132"/>
            <a:ext cx="1841738" cy="853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95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5"/>
          <p:cNvSpPr/>
          <p:nvPr/>
        </p:nvSpPr>
        <p:spPr>
          <a:xfrm>
            <a:off x="-1" y="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75"/>
          <p:cNvSpPr txBox="1">
            <a:spLocks noGrp="1"/>
          </p:cNvSpPr>
          <p:nvPr>
            <p:ph type="title"/>
          </p:nvPr>
        </p:nvSpPr>
        <p:spPr>
          <a:xfrm>
            <a:off x="628669" y="3761030"/>
            <a:ext cx="7886700" cy="8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lang="en" sz="3200">
                <a:latin typeface="Comfortaa"/>
                <a:ea typeface="Comfortaa"/>
                <a:cs typeface="Comfortaa"/>
                <a:sym typeface="Comfortaa"/>
              </a:rPr>
              <a:t>Patient &amp; Provider Voices</a:t>
            </a:r>
            <a:endParaRPr sz="3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91" name="Google Shape;391;p75" descr="A picture containing person, indoor, wa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220"/>
          <a:stretch/>
        </p:blipFill>
        <p:spPr>
          <a:xfrm>
            <a:off x="15" y="8"/>
            <a:ext cx="9143985" cy="3761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3098" y="4526211"/>
            <a:ext cx="168592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7B91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6"/>
          <p:cNvSpPr txBox="1">
            <a:spLocks noGrp="1"/>
          </p:cNvSpPr>
          <p:nvPr>
            <p:ph type="ctrTitle" idx="4294967295"/>
          </p:nvPr>
        </p:nvSpPr>
        <p:spPr>
          <a:xfrm>
            <a:off x="440800" y="425087"/>
            <a:ext cx="80742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 sz="32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Mission</a:t>
            </a:r>
            <a:endParaRPr sz="32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8" name="Google Shape;398;p76"/>
          <p:cNvSpPr txBox="1">
            <a:spLocks noGrp="1"/>
          </p:cNvSpPr>
          <p:nvPr>
            <p:ph type="ctrTitle" idx="4294967295"/>
          </p:nvPr>
        </p:nvSpPr>
        <p:spPr>
          <a:xfrm>
            <a:off x="593200" y="772825"/>
            <a:ext cx="8074200" cy="29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 sz="30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Patient &amp; Provider Advocates for Telehealth advances policies that ensure robust coverage and minimal access obstacles for those rely upon telehealth.</a:t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99" name="Google Shape;399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5675" y="4286250"/>
            <a:ext cx="1838325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7"/>
          <p:cNvSpPr/>
          <p:nvPr/>
        </p:nvSpPr>
        <p:spPr>
          <a:xfrm>
            <a:off x="0" y="3182112"/>
            <a:ext cx="9144000" cy="1961388"/>
          </a:xfrm>
          <a:prstGeom prst="rect">
            <a:avLst/>
          </a:prstGeom>
          <a:solidFill>
            <a:srgbClr val="337B9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77"/>
          <p:cNvSpPr txBox="1">
            <a:spLocks noGrp="1"/>
          </p:cNvSpPr>
          <p:nvPr>
            <p:ph type="ctrTitle"/>
          </p:nvPr>
        </p:nvSpPr>
        <p:spPr>
          <a:xfrm>
            <a:off x="534900" y="3485162"/>
            <a:ext cx="80742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 sz="3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PPATH Members</a:t>
            </a:r>
            <a:endParaRPr sz="3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6" name="Google Shape;406;p77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559" r="-2" b="2770"/>
          <a:stretch/>
        </p:blipFill>
        <p:spPr>
          <a:xfrm>
            <a:off x="497588" y="241300"/>
            <a:ext cx="3581536" cy="26982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77"/>
          <p:cNvCxnSpPr/>
          <p:nvPr/>
        </p:nvCxnSpPr>
        <p:spPr>
          <a:xfrm>
            <a:off x="4572000" y="795102"/>
            <a:ext cx="0" cy="1590675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8" name="Google Shape;408;p77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489" b="4921"/>
          <a:stretch/>
        </p:blipFill>
        <p:spPr>
          <a:xfrm>
            <a:off x="5064865" y="241301"/>
            <a:ext cx="3622354" cy="2698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02262" y="4359628"/>
            <a:ext cx="1841739" cy="853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7B9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1124" y="4286250"/>
            <a:ext cx="183832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C039652-0A8C-AA6B-531B-D8AA8876F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32" y="1287361"/>
            <a:ext cx="7540335" cy="25774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8"/>
          <p:cNvSpPr txBox="1">
            <a:spLocks noGrp="1"/>
          </p:cNvSpPr>
          <p:nvPr>
            <p:ph type="title"/>
          </p:nvPr>
        </p:nvSpPr>
        <p:spPr>
          <a:xfrm>
            <a:off x="6000700" y="721365"/>
            <a:ext cx="2776800" cy="213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0">
              <a:buSzPts val="4200"/>
            </a:pPr>
            <a:r>
              <a:rPr lang="en" sz="3000" b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Advocacy &amp; Educational Materials </a:t>
            </a:r>
            <a:endParaRPr sz="3000">
              <a:solidFill>
                <a:schemeClr val="tx1"/>
              </a:solidFill>
            </a:endParaRPr>
          </a:p>
        </p:txBody>
      </p:sp>
      <p:sp>
        <p:nvSpPr>
          <p:cNvPr id="415" name="Google Shape;415;p78"/>
          <p:cNvSpPr/>
          <p:nvPr/>
        </p:nvSpPr>
        <p:spPr>
          <a:xfrm>
            <a:off x="0" y="0"/>
            <a:ext cx="5650993" cy="5143500"/>
          </a:xfrm>
          <a:prstGeom prst="rect">
            <a:avLst/>
          </a:prstGeom>
          <a:solidFill>
            <a:srgbClr val="518D9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78"/>
          <p:cNvSpPr/>
          <p:nvPr/>
        </p:nvSpPr>
        <p:spPr>
          <a:xfrm>
            <a:off x="359750" y="360948"/>
            <a:ext cx="2405420" cy="217253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78"/>
          <p:cNvSpPr/>
          <p:nvPr/>
        </p:nvSpPr>
        <p:spPr>
          <a:xfrm>
            <a:off x="2885820" y="360948"/>
            <a:ext cx="2405420" cy="217253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78"/>
          <p:cNvSpPr/>
          <p:nvPr/>
        </p:nvSpPr>
        <p:spPr>
          <a:xfrm>
            <a:off x="2878000" y="2653731"/>
            <a:ext cx="2413239" cy="214686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2" name="Google Shape;422;p78"/>
          <p:cNvCxnSpPr/>
          <p:nvPr/>
        </p:nvCxnSpPr>
        <p:spPr>
          <a:xfrm>
            <a:off x="6070835" y="2931839"/>
            <a:ext cx="2469000" cy="0"/>
          </a:xfrm>
          <a:prstGeom prst="straightConnector1">
            <a:avLst/>
          </a:prstGeom>
          <a:noFill/>
          <a:ln w="19050" cap="flat" cmpd="sng">
            <a:solidFill>
              <a:srgbClr val="518D9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3" name="Google Shape;423;p78"/>
          <p:cNvSpPr/>
          <p:nvPr/>
        </p:nvSpPr>
        <p:spPr>
          <a:xfrm>
            <a:off x="359750" y="2653731"/>
            <a:ext cx="2405420" cy="217253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Google Shape;426;p78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9210" y="4484100"/>
            <a:ext cx="168592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CD5B8D8-FEC3-5932-0EA9-41A51C1BF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336" y="442564"/>
            <a:ext cx="1545276" cy="1954776"/>
          </a:xfrm>
          <a:prstGeom prst="rect">
            <a:avLst/>
          </a:prstGeom>
        </p:spPr>
      </p:pic>
      <p:pic>
        <p:nvPicPr>
          <p:cNvPr id="5" name="Picture 4" descr="A person and a child looking at a tablet&#10;&#10;Description automatically generated with low confidence">
            <a:extLst>
              <a:ext uri="{FF2B5EF4-FFF2-40B4-BE49-F238E27FC236}">
                <a16:creationId xmlns:a16="http://schemas.microsoft.com/office/drawing/2014/main" id="{19F9BDF9-2756-0B92-4E4D-C750F4543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905" y="2867104"/>
            <a:ext cx="2219618" cy="1720121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28F57E8C-3A4D-95AF-6E70-98E8C6242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688" y="442564"/>
            <a:ext cx="1588052" cy="2009297"/>
          </a:xfrm>
          <a:prstGeom prst="rect">
            <a:avLst/>
          </a:prstGeom>
        </p:spPr>
      </p:pic>
      <p:pic>
        <p:nvPicPr>
          <p:cNvPr id="2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7E46602-7903-AA89-BA89-42741C51E1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3809" y="2855382"/>
            <a:ext cx="1972542" cy="17360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7B91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6"/>
          <p:cNvSpPr txBox="1">
            <a:spLocks noGrp="1"/>
          </p:cNvSpPr>
          <p:nvPr>
            <p:ph type="ctrTitle" idx="4294967295"/>
          </p:nvPr>
        </p:nvSpPr>
        <p:spPr>
          <a:xfrm>
            <a:off x="440800" y="482961"/>
            <a:ext cx="8074200" cy="7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 sz="32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Policies and Regulatory Issues </a:t>
            </a:r>
            <a:br>
              <a:rPr lang="en" sz="32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" sz="32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on the Horizon</a:t>
            </a:r>
            <a:endParaRPr sz="32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8" name="Google Shape;398;p76"/>
          <p:cNvSpPr txBox="1">
            <a:spLocks noGrp="1"/>
          </p:cNvSpPr>
          <p:nvPr>
            <p:ph type="ctrTitle" idx="4294967295"/>
          </p:nvPr>
        </p:nvSpPr>
        <p:spPr>
          <a:xfrm>
            <a:off x="534900" y="1229744"/>
            <a:ext cx="8082859" cy="372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numCol="2" anchor="b" anchorCtr="0">
            <a:noAutofit/>
          </a:bodyPr>
          <a:lstStyle/>
          <a:p>
            <a:pPr>
              <a:buClr>
                <a:schemeClr val="lt1"/>
              </a:buClr>
              <a:buSzPts val="4500"/>
            </a:pPr>
            <a:r>
              <a:rPr lang="en-US" sz="2500" b="1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Regulatory: </a:t>
            </a:r>
            <a:br>
              <a:rPr lang="en-US" sz="2500" b="1" dirty="0">
                <a:latin typeface="Comfortaa"/>
                <a:ea typeface="Comfortaa"/>
                <a:cs typeface="Comfortaa"/>
              </a:rPr>
            </a:br>
            <a:r>
              <a:rPr lang="en-US" sz="25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Physician Fee Schedule</a:t>
            </a:r>
            <a:br>
              <a:rPr lang="en-US" sz="2500" dirty="0">
                <a:latin typeface="Comfortaa"/>
                <a:ea typeface="Comfortaa"/>
                <a:cs typeface="Comfortaa"/>
              </a:rPr>
            </a:br>
            <a:br>
              <a:rPr lang="en-US" sz="2500" dirty="0">
                <a:latin typeface="Comfortaa"/>
                <a:ea typeface="Comfortaa"/>
                <a:cs typeface="Comfortaa"/>
              </a:rPr>
            </a:br>
            <a:r>
              <a:rPr lang="en-US" sz="2500" b="1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Congressional:</a:t>
            </a:r>
            <a:br>
              <a:rPr lang="en-US" sz="2500" b="1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-US" sz="25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Advancing Telehealth Beyond COVID-19 Act</a:t>
            </a:r>
            <a:br>
              <a:rPr lang="en-US" sz="25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</a:br>
            <a:br>
              <a:rPr lang="en-US" sz="25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-US" sz="25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Inflation Reduction Act</a:t>
            </a:r>
            <a:br>
              <a:rPr lang="en-US" sz="2500" dirty="0">
                <a:solidFill>
                  <a:schemeClr val="bg1"/>
                </a:solidFill>
                <a:latin typeface="Comfortaa"/>
                <a:ea typeface="Comfortaa"/>
                <a:cs typeface="Comfortaa"/>
              </a:rPr>
            </a:br>
            <a:br>
              <a:rPr lang="en-US" sz="2500" dirty="0">
                <a:latin typeface="Comfortaa"/>
                <a:ea typeface="Comfortaa"/>
                <a:cs typeface="Comfortaa"/>
              </a:rPr>
            </a:br>
            <a:br>
              <a:rPr lang="en-US" sz="2500" dirty="0">
                <a:latin typeface="Comfortaa"/>
                <a:ea typeface="Comfortaa"/>
                <a:cs typeface="Comfortaa"/>
              </a:rPr>
            </a:br>
            <a:br>
              <a:rPr lang="en-US" sz="2500" dirty="0">
                <a:latin typeface="Comfortaa"/>
                <a:ea typeface="Comfortaa"/>
                <a:cs typeface="Comfortaa"/>
              </a:rPr>
            </a:br>
            <a:endParaRPr lang="en-US" sz="2500" dirty="0">
              <a:latin typeface="Comfortaa"/>
              <a:ea typeface="Comfortaa"/>
              <a:cs typeface="Comfortaa"/>
            </a:endParaRPr>
          </a:p>
        </p:txBody>
      </p:sp>
      <p:pic>
        <p:nvPicPr>
          <p:cNvPr id="399" name="Google Shape;399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5675" y="4286250"/>
            <a:ext cx="183832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226D8AA2-C653-13C2-9E1D-771170AB7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626" y="1352067"/>
            <a:ext cx="2632742" cy="28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73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7B91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6"/>
          <p:cNvSpPr txBox="1">
            <a:spLocks noGrp="1"/>
          </p:cNvSpPr>
          <p:nvPr>
            <p:ph type="ctrTitle" idx="4294967295"/>
          </p:nvPr>
        </p:nvSpPr>
        <p:spPr>
          <a:xfrm>
            <a:off x="440800" y="482961"/>
            <a:ext cx="8074200" cy="7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 sz="32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Policies and Regulatory Issues </a:t>
            </a:r>
            <a:br>
              <a:rPr lang="en" sz="32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" sz="32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in the States</a:t>
            </a:r>
            <a:endParaRPr sz="3200" b="1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8" name="Google Shape;398;p76"/>
          <p:cNvSpPr txBox="1">
            <a:spLocks noGrp="1"/>
          </p:cNvSpPr>
          <p:nvPr>
            <p:ph type="ctrTitle" idx="4294967295"/>
          </p:nvPr>
        </p:nvSpPr>
        <p:spPr>
          <a:xfrm>
            <a:off x="534900" y="1304620"/>
            <a:ext cx="8074200" cy="326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numCol="2" anchor="b" anchorCtr="0">
            <a:noAutofit/>
          </a:bodyPr>
          <a:lstStyle/>
          <a:p>
            <a:pPr>
              <a:buClr>
                <a:schemeClr val="lt1"/>
              </a:buClr>
              <a:buSzPts val="4500"/>
            </a:pPr>
            <a:r>
              <a:rPr lang="en-US" sz="25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1. Coverage and </a:t>
            </a:r>
            <a:br>
              <a:rPr lang="en-US" sz="2500" dirty="0">
                <a:latin typeface="Comfortaa"/>
                <a:ea typeface="Comfortaa"/>
                <a:cs typeface="Comfortaa"/>
              </a:rPr>
            </a:br>
            <a:r>
              <a:rPr lang="en-US" sz="25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Payment Parity</a:t>
            </a:r>
            <a:br>
              <a:rPr lang="en-US" sz="25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-US" sz="25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 </a:t>
            </a:r>
            <a:br>
              <a:rPr lang="en-US" sz="2500" dirty="0">
                <a:latin typeface="Comfortaa"/>
                <a:ea typeface="Comfortaa"/>
                <a:cs typeface="Comfortaa"/>
              </a:rPr>
            </a:br>
            <a:r>
              <a:rPr lang="en-US" sz="25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2. Coverage Parity </a:t>
            </a:r>
            <a:br>
              <a:rPr lang="en-US" sz="2500" dirty="0">
                <a:solidFill>
                  <a:schemeClr val="bg1"/>
                </a:solidFill>
                <a:latin typeface="Comfortaa"/>
                <a:ea typeface="Comfortaa"/>
                <a:cs typeface="Comfortaa"/>
              </a:rPr>
            </a:br>
            <a:br>
              <a:rPr lang="en-US" sz="2500" dirty="0">
                <a:latin typeface="Comfortaa"/>
                <a:ea typeface="Comfortaa"/>
                <a:cs typeface="Comfortaa"/>
                <a:sym typeface="Comfortaa"/>
              </a:rPr>
            </a:br>
            <a:r>
              <a:rPr lang="en-US" sz="25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3. Private Insurance Law does </a:t>
            </a:r>
            <a:r>
              <a:rPr lang="en-US" sz="2500" i="1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not</a:t>
            </a:r>
            <a:r>
              <a:rPr lang="en-US" sz="25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 require payment parity</a:t>
            </a:r>
            <a:br>
              <a:rPr lang="en-US" sz="2500" dirty="0">
                <a:latin typeface="Comfortaa"/>
                <a:ea typeface="Comfortaa"/>
                <a:cs typeface="Comfortaa"/>
              </a:rPr>
            </a:br>
            <a:endParaRPr lang="en-US" sz="2500" dirty="0">
              <a:solidFill>
                <a:schemeClr val="bg1"/>
              </a:solidFill>
              <a:latin typeface="Comfortaa"/>
              <a:ea typeface="Comfortaa"/>
              <a:cs typeface="Comfortaa"/>
            </a:endParaRPr>
          </a:p>
        </p:txBody>
      </p:sp>
      <p:pic>
        <p:nvPicPr>
          <p:cNvPr id="399" name="Google Shape;399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5675" y="4286250"/>
            <a:ext cx="183832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F4A62C19-B288-E5DE-6E71-012FA552D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540" y="1725446"/>
            <a:ext cx="3617257" cy="204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5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AAA17441075E469833C8AD797131FC" ma:contentTypeVersion="13" ma:contentTypeDescription="Create a new document." ma:contentTypeScope="" ma:versionID="fb1b6b380e04348d313f2021e81bafac">
  <xsd:schema xmlns:xsd="http://www.w3.org/2001/XMLSchema" xmlns:xs="http://www.w3.org/2001/XMLSchema" xmlns:p="http://schemas.microsoft.com/office/2006/metadata/properties" xmlns:ns2="1b0f3d7d-c843-496b-b3d2-4f1419bb44d7" xmlns:ns3="4144f6a5-e3a2-484d-9ecf-4b2ed24e3b2c" targetNamespace="http://schemas.microsoft.com/office/2006/metadata/properties" ma:root="true" ma:fieldsID="19171592c2753016bd6f1df563cc0b7c" ns2:_="" ns3:_="">
    <xsd:import namespace="1b0f3d7d-c843-496b-b3d2-4f1419bb44d7"/>
    <xsd:import namespace="4144f6a5-e3a2-484d-9ecf-4b2ed24e3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f3d7d-c843-496b-b3d2-4f1419bb44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4f6a5-e3a2-484d-9ecf-4b2ed24e3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7DC3B8-0EB4-4207-AD41-1B65ADABF98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0738899-A835-4DBF-B51A-11DF031C0419}">
  <ds:schemaRefs>
    <ds:schemaRef ds:uri="1b0f3d7d-c843-496b-b3d2-4f1419bb44d7"/>
    <ds:schemaRef ds:uri="4144f6a5-e3a2-484d-9ecf-4b2ed24e3b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31D166B-2A72-48CC-9305-D39DF16C78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129</Words>
  <Application>Microsoft Macintosh PowerPoint</Application>
  <PresentationFormat>On-screen Show (16:9)</PresentationFormat>
  <Paragraphs>19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Comfortaa</vt:lpstr>
      <vt:lpstr>Times New Roman</vt:lpstr>
      <vt:lpstr>Calibri</vt:lpstr>
      <vt:lpstr>Arial</vt:lpstr>
      <vt:lpstr>Office Theme</vt:lpstr>
      <vt:lpstr>Office Theme</vt:lpstr>
      <vt:lpstr>Office Theme</vt:lpstr>
      <vt:lpstr>Office Theme</vt:lpstr>
      <vt:lpstr>Office Theme</vt:lpstr>
      <vt:lpstr>PowerPoint Presentation</vt:lpstr>
      <vt:lpstr> Telehealth from the Provider and Patient Landscape:   Alexa DeVantier</vt:lpstr>
      <vt:lpstr>Patient &amp; Provider Voices</vt:lpstr>
      <vt:lpstr>Mission</vt:lpstr>
      <vt:lpstr>PPATH Members</vt:lpstr>
      <vt:lpstr>PowerPoint Presentation</vt:lpstr>
      <vt:lpstr>Advocacy &amp; Educational Materials </vt:lpstr>
      <vt:lpstr>Policies and Regulatory Issues  on the Horizon</vt:lpstr>
      <vt:lpstr>Policies and Regulatory Issues  in the States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Alexa  DeVantier</cp:lastModifiedBy>
  <cp:revision>678</cp:revision>
  <dcterms:modified xsi:type="dcterms:W3CDTF">2022-09-13T02:56:10Z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0x0101000FAAA17441075E469833C8AD797131FC</vt:lpwstr>
  </property>
</Properties>
</file>